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36"/>
    <p:restoredTop sz="94713"/>
  </p:normalViewPr>
  <p:slideViewPr>
    <p:cSldViewPr snapToGrid="0" snapToObjects="1">
      <p:cViewPr varScale="1">
        <p:scale>
          <a:sx n="108" d="100"/>
          <a:sy n="108" d="100"/>
        </p:scale>
        <p:origin x="10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C32A41A-A838-C24D-830E-08764219DC14}" type="doc">
      <dgm:prSet loTypeId="urn:microsoft.com/office/officeart/2005/8/layout/orgChart1" loCatId="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endParaRPr lang="ru-RU"/>
        </a:p>
      </dgm:t>
    </dgm:pt>
    <dgm:pt modelId="{36A1EDB8-7F4D-A545-A05D-B48198C46162}">
      <dgm:prSet phldrT="[Текст]"/>
      <dgm:spPr/>
      <dgm:t>
        <a:bodyPr/>
        <a:lstStyle/>
        <a:p>
          <a:r>
            <a:rPr lang="ru-RU" dirty="0" smtClean="0"/>
            <a:t>Этапы</a:t>
          </a:r>
          <a:r>
            <a:rPr lang="ru-RU" baseline="0" dirty="0" smtClean="0"/>
            <a:t> карьеры</a:t>
          </a:r>
          <a:endParaRPr lang="ru-RU" dirty="0"/>
        </a:p>
      </dgm:t>
    </dgm:pt>
    <dgm:pt modelId="{69BD8B75-D5E4-564E-B781-F3385422F867}" type="parTrans" cxnId="{B526CD7E-2015-EF4F-AAC7-41085C7772D2}">
      <dgm:prSet/>
      <dgm:spPr/>
      <dgm:t>
        <a:bodyPr/>
        <a:lstStyle/>
        <a:p>
          <a:endParaRPr lang="ru-RU"/>
        </a:p>
      </dgm:t>
    </dgm:pt>
    <dgm:pt modelId="{BF1E1305-C42A-EE47-80F3-CB17F59424CF}" type="sibTrans" cxnId="{B526CD7E-2015-EF4F-AAC7-41085C7772D2}">
      <dgm:prSet/>
      <dgm:spPr/>
      <dgm:t>
        <a:bodyPr/>
        <a:lstStyle/>
        <a:p>
          <a:endParaRPr lang="ru-RU"/>
        </a:p>
      </dgm:t>
    </dgm:pt>
    <dgm:pt modelId="{8AB837E9-827A-DA4A-885A-9CC97F7622AD}">
      <dgm:prSet phldrT="[Текст]"/>
      <dgm:spPr/>
      <dgm:t>
        <a:bodyPr/>
        <a:lstStyle/>
        <a:p>
          <a:r>
            <a:rPr lang="ru-RU" dirty="0" smtClean="0"/>
            <a:t>Тестирование способностей</a:t>
          </a:r>
          <a:endParaRPr lang="ru-RU" dirty="0"/>
        </a:p>
      </dgm:t>
    </dgm:pt>
    <dgm:pt modelId="{E655E7A7-14C7-3F47-B4DC-9EDAC5BC2BA3}" type="parTrans" cxnId="{95B469EA-F5DA-1B4F-932B-C6D4F55E783D}">
      <dgm:prSet/>
      <dgm:spPr/>
      <dgm:t>
        <a:bodyPr/>
        <a:lstStyle/>
        <a:p>
          <a:endParaRPr lang="ru-RU"/>
        </a:p>
      </dgm:t>
    </dgm:pt>
    <dgm:pt modelId="{FBC09A4E-1D04-9C41-890C-FE9913F7E58B}" type="sibTrans" cxnId="{95B469EA-F5DA-1B4F-932B-C6D4F55E783D}">
      <dgm:prSet/>
      <dgm:spPr/>
      <dgm:t>
        <a:bodyPr/>
        <a:lstStyle/>
        <a:p>
          <a:endParaRPr lang="ru-RU"/>
        </a:p>
      </dgm:t>
    </dgm:pt>
    <dgm:pt modelId="{057FD7A2-7540-DC4F-B943-285FB25106EA}">
      <dgm:prSet phldrT="[Текст]"/>
      <dgm:spPr/>
      <dgm:t>
        <a:bodyPr/>
        <a:lstStyle/>
        <a:p>
          <a:r>
            <a:rPr lang="ru-RU" dirty="0" smtClean="0"/>
            <a:t>Гипноз</a:t>
          </a:r>
          <a:endParaRPr lang="ru-RU" dirty="0"/>
        </a:p>
      </dgm:t>
    </dgm:pt>
    <dgm:pt modelId="{6586029D-8F10-294E-945E-354F43CD5C92}" type="parTrans" cxnId="{737D0D28-D08E-D44C-B21B-8C2FA4FBA306}">
      <dgm:prSet/>
      <dgm:spPr/>
      <dgm:t>
        <a:bodyPr/>
        <a:lstStyle/>
        <a:p>
          <a:endParaRPr lang="ru-RU"/>
        </a:p>
      </dgm:t>
    </dgm:pt>
    <dgm:pt modelId="{8BBE3AB2-B085-534B-9025-B2C5AA8ECA58}" type="sibTrans" cxnId="{737D0D28-D08E-D44C-B21B-8C2FA4FBA306}">
      <dgm:prSet/>
      <dgm:spPr/>
      <dgm:t>
        <a:bodyPr/>
        <a:lstStyle/>
        <a:p>
          <a:endParaRPr lang="ru-RU"/>
        </a:p>
      </dgm:t>
    </dgm:pt>
    <dgm:pt modelId="{41F4A6B1-DF5D-AB4A-B2E8-77A5F58E6032}">
      <dgm:prSet phldrT="[Текст]"/>
      <dgm:spPr/>
      <dgm:t>
        <a:bodyPr/>
        <a:lstStyle/>
        <a:p>
          <a:r>
            <a:rPr lang="ru-RU" dirty="0" smtClean="0"/>
            <a:t>Научение</a:t>
          </a:r>
          <a:endParaRPr lang="ru-RU" dirty="0"/>
        </a:p>
      </dgm:t>
    </dgm:pt>
    <dgm:pt modelId="{BF97A40F-4EBD-7748-ACBF-AC15A9451797}" type="parTrans" cxnId="{0C8E0499-F37E-5047-A9DE-B7923D807FEA}">
      <dgm:prSet/>
      <dgm:spPr/>
      <dgm:t>
        <a:bodyPr/>
        <a:lstStyle/>
        <a:p>
          <a:endParaRPr lang="ru-RU"/>
        </a:p>
      </dgm:t>
    </dgm:pt>
    <dgm:pt modelId="{03631CCC-097C-064C-A26B-FE4DB3FD01DB}" type="sibTrans" cxnId="{0C8E0499-F37E-5047-A9DE-B7923D807FEA}">
      <dgm:prSet/>
      <dgm:spPr/>
      <dgm:t>
        <a:bodyPr/>
        <a:lstStyle/>
        <a:p>
          <a:endParaRPr lang="ru-RU"/>
        </a:p>
      </dgm:t>
    </dgm:pt>
    <dgm:pt modelId="{B81A79B7-E755-BE4C-95F6-BC2C6BC5BB4E}" type="pres">
      <dgm:prSet presAssocID="{FC32A41A-A838-C24D-830E-08764219DC1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FA7333D-9B45-DC41-9940-64F609193B44}" type="pres">
      <dgm:prSet presAssocID="{36A1EDB8-7F4D-A545-A05D-B48198C46162}" presName="hierRoot1" presStyleCnt="0">
        <dgm:presLayoutVars>
          <dgm:hierBranch val="init"/>
        </dgm:presLayoutVars>
      </dgm:prSet>
      <dgm:spPr/>
    </dgm:pt>
    <dgm:pt modelId="{6A2801AC-9C29-4240-BB7D-C0A66A33A995}" type="pres">
      <dgm:prSet presAssocID="{36A1EDB8-7F4D-A545-A05D-B48198C46162}" presName="rootComposite1" presStyleCnt="0"/>
      <dgm:spPr/>
    </dgm:pt>
    <dgm:pt modelId="{5417446F-9529-F142-9D17-509E31C2A7A6}" type="pres">
      <dgm:prSet presAssocID="{36A1EDB8-7F4D-A545-A05D-B48198C46162}" presName="rootText1" presStyleLbl="node0" presStyleIdx="0" presStyleCnt="1">
        <dgm:presLayoutVars>
          <dgm:chPref val="3"/>
        </dgm:presLayoutVars>
      </dgm:prSet>
      <dgm:spPr/>
    </dgm:pt>
    <dgm:pt modelId="{187A1D03-CF50-8E47-9297-CC78238984AE}" type="pres">
      <dgm:prSet presAssocID="{36A1EDB8-7F4D-A545-A05D-B48198C46162}" presName="rootConnector1" presStyleLbl="node1" presStyleIdx="0" presStyleCnt="0"/>
      <dgm:spPr/>
    </dgm:pt>
    <dgm:pt modelId="{4B9EDB9F-D3A3-1942-9693-A3F1AC5CEC64}" type="pres">
      <dgm:prSet presAssocID="{36A1EDB8-7F4D-A545-A05D-B48198C46162}" presName="hierChild2" presStyleCnt="0"/>
      <dgm:spPr/>
    </dgm:pt>
    <dgm:pt modelId="{5CBBE2E1-F05E-904A-84D5-00C6A986673A}" type="pres">
      <dgm:prSet presAssocID="{E655E7A7-14C7-3F47-B4DC-9EDAC5BC2BA3}" presName="Name37" presStyleLbl="parChTrans1D2" presStyleIdx="0" presStyleCnt="3"/>
      <dgm:spPr/>
    </dgm:pt>
    <dgm:pt modelId="{9ABA6103-9DD9-6540-AB60-5BC6CC159731}" type="pres">
      <dgm:prSet presAssocID="{8AB837E9-827A-DA4A-885A-9CC97F7622AD}" presName="hierRoot2" presStyleCnt="0">
        <dgm:presLayoutVars>
          <dgm:hierBranch val="init"/>
        </dgm:presLayoutVars>
      </dgm:prSet>
      <dgm:spPr/>
    </dgm:pt>
    <dgm:pt modelId="{1A8C4051-88EB-D24F-94DA-6CCD29AFAED2}" type="pres">
      <dgm:prSet presAssocID="{8AB837E9-827A-DA4A-885A-9CC97F7622AD}" presName="rootComposite" presStyleCnt="0"/>
      <dgm:spPr/>
    </dgm:pt>
    <dgm:pt modelId="{DD7A39C8-FEA9-E94B-8C9E-3C8FD1477DCE}" type="pres">
      <dgm:prSet presAssocID="{8AB837E9-827A-DA4A-885A-9CC97F7622AD}" presName="rootText" presStyleLbl="node2" presStyleIdx="0" presStyleCnt="3">
        <dgm:presLayoutVars>
          <dgm:chPref val="3"/>
        </dgm:presLayoutVars>
      </dgm:prSet>
      <dgm:spPr/>
    </dgm:pt>
    <dgm:pt modelId="{029B2C3B-9A72-2149-A9EC-25C3DEC3424F}" type="pres">
      <dgm:prSet presAssocID="{8AB837E9-827A-DA4A-885A-9CC97F7622AD}" presName="rootConnector" presStyleLbl="node2" presStyleIdx="0" presStyleCnt="3"/>
      <dgm:spPr/>
    </dgm:pt>
    <dgm:pt modelId="{FC24CD9E-5520-E345-9A9E-BA61433BD3C5}" type="pres">
      <dgm:prSet presAssocID="{8AB837E9-827A-DA4A-885A-9CC97F7622AD}" presName="hierChild4" presStyleCnt="0"/>
      <dgm:spPr/>
    </dgm:pt>
    <dgm:pt modelId="{FF94C35E-6DAF-8749-9B7F-19B540A2C7C8}" type="pres">
      <dgm:prSet presAssocID="{8AB837E9-827A-DA4A-885A-9CC97F7622AD}" presName="hierChild5" presStyleCnt="0"/>
      <dgm:spPr/>
    </dgm:pt>
    <dgm:pt modelId="{2F36AA73-5D2E-C141-A5DC-CC509924A076}" type="pres">
      <dgm:prSet presAssocID="{6586029D-8F10-294E-945E-354F43CD5C92}" presName="Name37" presStyleLbl="parChTrans1D2" presStyleIdx="1" presStyleCnt="3"/>
      <dgm:spPr/>
    </dgm:pt>
    <dgm:pt modelId="{04B54CE1-3503-D047-AAAB-20283E356496}" type="pres">
      <dgm:prSet presAssocID="{057FD7A2-7540-DC4F-B943-285FB25106EA}" presName="hierRoot2" presStyleCnt="0">
        <dgm:presLayoutVars>
          <dgm:hierBranch val="init"/>
        </dgm:presLayoutVars>
      </dgm:prSet>
      <dgm:spPr/>
    </dgm:pt>
    <dgm:pt modelId="{5780FC31-C416-3343-B1B1-FAE4DBB4CED5}" type="pres">
      <dgm:prSet presAssocID="{057FD7A2-7540-DC4F-B943-285FB25106EA}" presName="rootComposite" presStyleCnt="0"/>
      <dgm:spPr/>
    </dgm:pt>
    <dgm:pt modelId="{B06E00E3-A6D7-7249-8E81-EAB8349C03A4}" type="pres">
      <dgm:prSet presAssocID="{057FD7A2-7540-DC4F-B943-285FB25106EA}" presName="rootText" presStyleLbl="node2" presStyleIdx="1" presStyleCnt="3">
        <dgm:presLayoutVars>
          <dgm:chPref val="3"/>
        </dgm:presLayoutVars>
      </dgm:prSet>
      <dgm:spPr/>
    </dgm:pt>
    <dgm:pt modelId="{095B8101-051B-2746-BE60-24DDC6857998}" type="pres">
      <dgm:prSet presAssocID="{057FD7A2-7540-DC4F-B943-285FB25106EA}" presName="rootConnector" presStyleLbl="node2" presStyleIdx="1" presStyleCnt="3"/>
      <dgm:spPr/>
    </dgm:pt>
    <dgm:pt modelId="{FEA7BAF9-94BD-EA49-AF43-2C8DDDC9C10F}" type="pres">
      <dgm:prSet presAssocID="{057FD7A2-7540-DC4F-B943-285FB25106EA}" presName="hierChild4" presStyleCnt="0"/>
      <dgm:spPr/>
    </dgm:pt>
    <dgm:pt modelId="{5A8F4F3D-BBE1-CB41-A815-29594B63CD66}" type="pres">
      <dgm:prSet presAssocID="{057FD7A2-7540-DC4F-B943-285FB25106EA}" presName="hierChild5" presStyleCnt="0"/>
      <dgm:spPr/>
    </dgm:pt>
    <dgm:pt modelId="{684FCE45-0F8C-B54C-BDC2-ED413DCBE012}" type="pres">
      <dgm:prSet presAssocID="{BF97A40F-4EBD-7748-ACBF-AC15A9451797}" presName="Name37" presStyleLbl="parChTrans1D2" presStyleIdx="2" presStyleCnt="3"/>
      <dgm:spPr/>
    </dgm:pt>
    <dgm:pt modelId="{F68B8D11-DB62-2146-B868-B4591A50E0A7}" type="pres">
      <dgm:prSet presAssocID="{41F4A6B1-DF5D-AB4A-B2E8-77A5F58E6032}" presName="hierRoot2" presStyleCnt="0">
        <dgm:presLayoutVars>
          <dgm:hierBranch val="init"/>
        </dgm:presLayoutVars>
      </dgm:prSet>
      <dgm:spPr/>
    </dgm:pt>
    <dgm:pt modelId="{0FFF9896-B63A-B446-B1D8-CF571761B4D6}" type="pres">
      <dgm:prSet presAssocID="{41F4A6B1-DF5D-AB4A-B2E8-77A5F58E6032}" presName="rootComposite" presStyleCnt="0"/>
      <dgm:spPr/>
    </dgm:pt>
    <dgm:pt modelId="{52A36E17-9F58-6F47-9F9C-D983E3E1AC2D}" type="pres">
      <dgm:prSet presAssocID="{41F4A6B1-DF5D-AB4A-B2E8-77A5F58E6032}" presName="rootText" presStyleLbl="node2" presStyleIdx="2" presStyleCnt="3">
        <dgm:presLayoutVars>
          <dgm:chPref val="3"/>
        </dgm:presLayoutVars>
      </dgm:prSet>
      <dgm:spPr/>
    </dgm:pt>
    <dgm:pt modelId="{4A675B54-0E34-B945-ABFF-BAD8E13EA9F0}" type="pres">
      <dgm:prSet presAssocID="{41F4A6B1-DF5D-AB4A-B2E8-77A5F58E6032}" presName="rootConnector" presStyleLbl="node2" presStyleIdx="2" presStyleCnt="3"/>
      <dgm:spPr/>
    </dgm:pt>
    <dgm:pt modelId="{56C606E5-5113-CE4C-A0D3-437887AB1F8F}" type="pres">
      <dgm:prSet presAssocID="{41F4A6B1-DF5D-AB4A-B2E8-77A5F58E6032}" presName="hierChild4" presStyleCnt="0"/>
      <dgm:spPr/>
    </dgm:pt>
    <dgm:pt modelId="{091CA9F6-B98B-EF44-A642-CF2FFEB2A72E}" type="pres">
      <dgm:prSet presAssocID="{41F4A6B1-DF5D-AB4A-B2E8-77A5F58E6032}" presName="hierChild5" presStyleCnt="0"/>
      <dgm:spPr/>
    </dgm:pt>
    <dgm:pt modelId="{73EB8D38-954B-2C4B-9D85-79D0EA09F37C}" type="pres">
      <dgm:prSet presAssocID="{36A1EDB8-7F4D-A545-A05D-B48198C46162}" presName="hierChild3" presStyleCnt="0"/>
      <dgm:spPr/>
    </dgm:pt>
  </dgm:ptLst>
  <dgm:cxnLst>
    <dgm:cxn modelId="{AFA3EED6-5AE4-BC42-8A10-535B797590F1}" type="presOf" srcId="{057FD7A2-7540-DC4F-B943-285FB25106EA}" destId="{095B8101-051B-2746-BE60-24DDC6857998}" srcOrd="1" destOrd="0" presId="urn:microsoft.com/office/officeart/2005/8/layout/orgChart1"/>
    <dgm:cxn modelId="{A9B2EDD1-D31A-AC4B-A303-1CD657E61C48}" type="presOf" srcId="{057FD7A2-7540-DC4F-B943-285FB25106EA}" destId="{B06E00E3-A6D7-7249-8E81-EAB8349C03A4}" srcOrd="0" destOrd="0" presId="urn:microsoft.com/office/officeart/2005/8/layout/orgChart1"/>
    <dgm:cxn modelId="{B836C322-607B-4843-8106-B6E8A400E75B}" type="presOf" srcId="{41F4A6B1-DF5D-AB4A-B2E8-77A5F58E6032}" destId="{52A36E17-9F58-6F47-9F9C-D983E3E1AC2D}" srcOrd="0" destOrd="0" presId="urn:microsoft.com/office/officeart/2005/8/layout/orgChart1"/>
    <dgm:cxn modelId="{95B469EA-F5DA-1B4F-932B-C6D4F55E783D}" srcId="{36A1EDB8-7F4D-A545-A05D-B48198C46162}" destId="{8AB837E9-827A-DA4A-885A-9CC97F7622AD}" srcOrd="0" destOrd="0" parTransId="{E655E7A7-14C7-3F47-B4DC-9EDAC5BC2BA3}" sibTransId="{FBC09A4E-1D04-9C41-890C-FE9913F7E58B}"/>
    <dgm:cxn modelId="{0C8E0499-F37E-5047-A9DE-B7923D807FEA}" srcId="{36A1EDB8-7F4D-A545-A05D-B48198C46162}" destId="{41F4A6B1-DF5D-AB4A-B2E8-77A5F58E6032}" srcOrd="2" destOrd="0" parTransId="{BF97A40F-4EBD-7748-ACBF-AC15A9451797}" sibTransId="{03631CCC-097C-064C-A26B-FE4DB3FD01DB}"/>
    <dgm:cxn modelId="{B526CD7E-2015-EF4F-AAC7-41085C7772D2}" srcId="{FC32A41A-A838-C24D-830E-08764219DC14}" destId="{36A1EDB8-7F4D-A545-A05D-B48198C46162}" srcOrd="0" destOrd="0" parTransId="{69BD8B75-D5E4-564E-B781-F3385422F867}" sibTransId="{BF1E1305-C42A-EE47-80F3-CB17F59424CF}"/>
    <dgm:cxn modelId="{16ADE402-2C10-764F-9BB9-9A98936266DF}" type="presOf" srcId="{41F4A6B1-DF5D-AB4A-B2E8-77A5F58E6032}" destId="{4A675B54-0E34-B945-ABFF-BAD8E13EA9F0}" srcOrd="1" destOrd="0" presId="urn:microsoft.com/office/officeart/2005/8/layout/orgChart1"/>
    <dgm:cxn modelId="{FDA0832C-9F88-094C-8889-64FC4B5DB92D}" type="presOf" srcId="{8AB837E9-827A-DA4A-885A-9CC97F7622AD}" destId="{DD7A39C8-FEA9-E94B-8C9E-3C8FD1477DCE}" srcOrd="0" destOrd="0" presId="urn:microsoft.com/office/officeart/2005/8/layout/orgChart1"/>
    <dgm:cxn modelId="{737D0D28-D08E-D44C-B21B-8C2FA4FBA306}" srcId="{36A1EDB8-7F4D-A545-A05D-B48198C46162}" destId="{057FD7A2-7540-DC4F-B943-285FB25106EA}" srcOrd="1" destOrd="0" parTransId="{6586029D-8F10-294E-945E-354F43CD5C92}" sibTransId="{8BBE3AB2-B085-534B-9025-B2C5AA8ECA58}"/>
    <dgm:cxn modelId="{AC8BC80B-DF05-F74A-AF5E-9B3DDF046D4E}" type="presOf" srcId="{8AB837E9-827A-DA4A-885A-9CC97F7622AD}" destId="{029B2C3B-9A72-2149-A9EC-25C3DEC3424F}" srcOrd="1" destOrd="0" presId="urn:microsoft.com/office/officeart/2005/8/layout/orgChart1"/>
    <dgm:cxn modelId="{5EE4C474-FA55-914B-9A16-CA8FFC100C59}" type="presOf" srcId="{BF97A40F-4EBD-7748-ACBF-AC15A9451797}" destId="{684FCE45-0F8C-B54C-BDC2-ED413DCBE012}" srcOrd="0" destOrd="0" presId="urn:microsoft.com/office/officeart/2005/8/layout/orgChart1"/>
    <dgm:cxn modelId="{5AD2B844-D6E1-334C-9155-FB19A1F554DE}" type="presOf" srcId="{6586029D-8F10-294E-945E-354F43CD5C92}" destId="{2F36AA73-5D2E-C141-A5DC-CC509924A076}" srcOrd="0" destOrd="0" presId="urn:microsoft.com/office/officeart/2005/8/layout/orgChart1"/>
    <dgm:cxn modelId="{C9246972-B7CD-0A40-8558-C9CB844CF9C3}" type="presOf" srcId="{36A1EDB8-7F4D-A545-A05D-B48198C46162}" destId="{5417446F-9529-F142-9D17-509E31C2A7A6}" srcOrd="0" destOrd="0" presId="urn:microsoft.com/office/officeart/2005/8/layout/orgChart1"/>
    <dgm:cxn modelId="{8DF62F3E-DBCC-D24E-BB8E-A5A17A831674}" type="presOf" srcId="{E655E7A7-14C7-3F47-B4DC-9EDAC5BC2BA3}" destId="{5CBBE2E1-F05E-904A-84D5-00C6A986673A}" srcOrd="0" destOrd="0" presId="urn:microsoft.com/office/officeart/2005/8/layout/orgChart1"/>
    <dgm:cxn modelId="{9D68DD20-5C04-9142-8D68-63E0CAC7894B}" type="presOf" srcId="{36A1EDB8-7F4D-A545-A05D-B48198C46162}" destId="{187A1D03-CF50-8E47-9297-CC78238984AE}" srcOrd="1" destOrd="0" presId="urn:microsoft.com/office/officeart/2005/8/layout/orgChart1"/>
    <dgm:cxn modelId="{2A9F660C-4B57-C94D-8817-1BFD8E79A5EA}" type="presOf" srcId="{FC32A41A-A838-C24D-830E-08764219DC14}" destId="{B81A79B7-E755-BE4C-95F6-BC2C6BC5BB4E}" srcOrd="0" destOrd="0" presId="urn:microsoft.com/office/officeart/2005/8/layout/orgChart1"/>
    <dgm:cxn modelId="{07AEF480-6D62-E441-8D1D-E7702B0C67BB}" type="presParOf" srcId="{B81A79B7-E755-BE4C-95F6-BC2C6BC5BB4E}" destId="{9FA7333D-9B45-DC41-9940-64F609193B44}" srcOrd="0" destOrd="0" presId="urn:microsoft.com/office/officeart/2005/8/layout/orgChart1"/>
    <dgm:cxn modelId="{404A7A72-87F0-7541-9568-E07A6179388D}" type="presParOf" srcId="{9FA7333D-9B45-DC41-9940-64F609193B44}" destId="{6A2801AC-9C29-4240-BB7D-C0A66A33A995}" srcOrd="0" destOrd="0" presId="urn:microsoft.com/office/officeart/2005/8/layout/orgChart1"/>
    <dgm:cxn modelId="{CDF96C81-401A-A547-AAEF-481FDE571C19}" type="presParOf" srcId="{6A2801AC-9C29-4240-BB7D-C0A66A33A995}" destId="{5417446F-9529-F142-9D17-509E31C2A7A6}" srcOrd="0" destOrd="0" presId="urn:microsoft.com/office/officeart/2005/8/layout/orgChart1"/>
    <dgm:cxn modelId="{E119AFA9-DB8A-2A49-B541-D90CB2E0D2CF}" type="presParOf" srcId="{6A2801AC-9C29-4240-BB7D-C0A66A33A995}" destId="{187A1D03-CF50-8E47-9297-CC78238984AE}" srcOrd="1" destOrd="0" presId="urn:microsoft.com/office/officeart/2005/8/layout/orgChart1"/>
    <dgm:cxn modelId="{183FD691-6760-2B4F-8D99-A79257A0749A}" type="presParOf" srcId="{9FA7333D-9B45-DC41-9940-64F609193B44}" destId="{4B9EDB9F-D3A3-1942-9693-A3F1AC5CEC64}" srcOrd="1" destOrd="0" presId="urn:microsoft.com/office/officeart/2005/8/layout/orgChart1"/>
    <dgm:cxn modelId="{0A957761-11DE-EC45-B067-8AAEFA4F4940}" type="presParOf" srcId="{4B9EDB9F-D3A3-1942-9693-A3F1AC5CEC64}" destId="{5CBBE2E1-F05E-904A-84D5-00C6A986673A}" srcOrd="0" destOrd="0" presId="urn:microsoft.com/office/officeart/2005/8/layout/orgChart1"/>
    <dgm:cxn modelId="{7697B8B6-97E6-DF4D-9CE6-91441002ED95}" type="presParOf" srcId="{4B9EDB9F-D3A3-1942-9693-A3F1AC5CEC64}" destId="{9ABA6103-9DD9-6540-AB60-5BC6CC159731}" srcOrd="1" destOrd="0" presId="urn:microsoft.com/office/officeart/2005/8/layout/orgChart1"/>
    <dgm:cxn modelId="{F4DCFA4F-DBD6-AA48-8922-89071C1D62A8}" type="presParOf" srcId="{9ABA6103-9DD9-6540-AB60-5BC6CC159731}" destId="{1A8C4051-88EB-D24F-94DA-6CCD29AFAED2}" srcOrd="0" destOrd="0" presId="urn:microsoft.com/office/officeart/2005/8/layout/orgChart1"/>
    <dgm:cxn modelId="{35EAF451-D8A0-6D44-BFA1-748B806CD924}" type="presParOf" srcId="{1A8C4051-88EB-D24F-94DA-6CCD29AFAED2}" destId="{DD7A39C8-FEA9-E94B-8C9E-3C8FD1477DCE}" srcOrd="0" destOrd="0" presId="urn:microsoft.com/office/officeart/2005/8/layout/orgChart1"/>
    <dgm:cxn modelId="{DC5D1FC2-6916-1146-93A4-85F880A9560C}" type="presParOf" srcId="{1A8C4051-88EB-D24F-94DA-6CCD29AFAED2}" destId="{029B2C3B-9A72-2149-A9EC-25C3DEC3424F}" srcOrd="1" destOrd="0" presId="urn:microsoft.com/office/officeart/2005/8/layout/orgChart1"/>
    <dgm:cxn modelId="{88533E3D-E4A6-8046-929F-EA50EE562465}" type="presParOf" srcId="{9ABA6103-9DD9-6540-AB60-5BC6CC159731}" destId="{FC24CD9E-5520-E345-9A9E-BA61433BD3C5}" srcOrd="1" destOrd="0" presId="urn:microsoft.com/office/officeart/2005/8/layout/orgChart1"/>
    <dgm:cxn modelId="{272BC694-7252-C045-8414-F063F80C390D}" type="presParOf" srcId="{9ABA6103-9DD9-6540-AB60-5BC6CC159731}" destId="{FF94C35E-6DAF-8749-9B7F-19B540A2C7C8}" srcOrd="2" destOrd="0" presId="urn:microsoft.com/office/officeart/2005/8/layout/orgChart1"/>
    <dgm:cxn modelId="{779A0318-C34D-1049-9BAC-EA9D42497A92}" type="presParOf" srcId="{4B9EDB9F-D3A3-1942-9693-A3F1AC5CEC64}" destId="{2F36AA73-5D2E-C141-A5DC-CC509924A076}" srcOrd="2" destOrd="0" presId="urn:microsoft.com/office/officeart/2005/8/layout/orgChart1"/>
    <dgm:cxn modelId="{6394C902-6E67-A946-B0E3-26EC34F010C3}" type="presParOf" srcId="{4B9EDB9F-D3A3-1942-9693-A3F1AC5CEC64}" destId="{04B54CE1-3503-D047-AAAB-20283E356496}" srcOrd="3" destOrd="0" presId="urn:microsoft.com/office/officeart/2005/8/layout/orgChart1"/>
    <dgm:cxn modelId="{BEFEBDED-2F60-D341-92A5-0A6FDF29AA70}" type="presParOf" srcId="{04B54CE1-3503-D047-AAAB-20283E356496}" destId="{5780FC31-C416-3343-B1B1-FAE4DBB4CED5}" srcOrd="0" destOrd="0" presId="urn:microsoft.com/office/officeart/2005/8/layout/orgChart1"/>
    <dgm:cxn modelId="{7D09FF1A-5607-2348-93C3-83398AE77D18}" type="presParOf" srcId="{5780FC31-C416-3343-B1B1-FAE4DBB4CED5}" destId="{B06E00E3-A6D7-7249-8E81-EAB8349C03A4}" srcOrd="0" destOrd="0" presId="urn:microsoft.com/office/officeart/2005/8/layout/orgChart1"/>
    <dgm:cxn modelId="{0D66401D-2763-DC41-B249-01AB72E334CA}" type="presParOf" srcId="{5780FC31-C416-3343-B1B1-FAE4DBB4CED5}" destId="{095B8101-051B-2746-BE60-24DDC6857998}" srcOrd="1" destOrd="0" presId="urn:microsoft.com/office/officeart/2005/8/layout/orgChart1"/>
    <dgm:cxn modelId="{CB4F08A0-F6DE-2743-94A8-4B758A9C983F}" type="presParOf" srcId="{04B54CE1-3503-D047-AAAB-20283E356496}" destId="{FEA7BAF9-94BD-EA49-AF43-2C8DDDC9C10F}" srcOrd="1" destOrd="0" presId="urn:microsoft.com/office/officeart/2005/8/layout/orgChart1"/>
    <dgm:cxn modelId="{E99005D4-6952-094C-A4F2-11070725099E}" type="presParOf" srcId="{04B54CE1-3503-D047-AAAB-20283E356496}" destId="{5A8F4F3D-BBE1-CB41-A815-29594B63CD66}" srcOrd="2" destOrd="0" presId="urn:microsoft.com/office/officeart/2005/8/layout/orgChart1"/>
    <dgm:cxn modelId="{5D4ACA4F-B566-404C-825F-BBD89B253F2F}" type="presParOf" srcId="{4B9EDB9F-D3A3-1942-9693-A3F1AC5CEC64}" destId="{684FCE45-0F8C-B54C-BDC2-ED413DCBE012}" srcOrd="4" destOrd="0" presId="urn:microsoft.com/office/officeart/2005/8/layout/orgChart1"/>
    <dgm:cxn modelId="{5F40116A-9C5D-714E-933C-D0873330DB2D}" type="presParOf" srcId="{4B9EDB9F-D3A3-1942-9693-A3F1AC5CEC64}" destId="{F68B8D11-DB62-2146-B868-B4591A50E0A7}" srcOrd="5" destOrd="0" presId="urn:microsoft.com/office/officeart/2005/8/layout/orgChart1"/>
    <dgm:cxn modelId="{1D1428AB-B25E-B247-B9F5-14D3B18F4EDD}" type="presParOf" srcId="{F68B8D11-DB62-2146-B868-B4591A50E0A7}" destId="{0FFF9896-B63A-B446-B1D8-CF571761B4D6}" srcOrd="0" destOrd="0" presId="urn:microsoft.com/office/officeart/2005/8/layout/orgChart1"/>
    <dgm:cxn modelId="{F2F01A20-1E3D-4844-9641-63608A3D50BA}" type="presParOf" srcId="{0FFF9896-B63A-B446-B1D8-CF571761B4D6}" destId="{52A36E17-9F58-6F47-9F9C-D983E3E1AC2D}" srcOrd="0" destOrd="0" presId="urn:microsoft.com/office/officeart/2005/8/layout/orgChart1"/>
    <dgm:cxn modelId="{415388B7-E539-9043-AAC7-67E6A8B7B9C9}" type="presParOf" srcId="{0FFF9896-B63A-B446-B1D8-CF571761B4D6}" destId="{4A675B54-0E34-B945-ABFF-BAD8E13EA9F0}" srcOrd="1" destOrd="0" presId="urn:microsoft.com/office/officeart/2005/8/layout/orgChart1"/>
    <dgm:cxn modelId="{31211F0F-8655-6341-BE7A-349DA2A20919}" type="presParOf" srcId="{F68B8D11-DB62-2146-B868-B4591A50E0A7}" destId="{56C606E5-5113-CE4C-A0D3-437887AB1F8F}" srcOrd="1" destOrd="0" presId="urn:microsoft.com/office/officeart/2005/8/layout/orgChart1"/>
    <dgm:cxn modelId="{FC35DE08-DF31-FB47-AB73-FCADB52F18DB}" type="presParOf" srcId="{F68B8D11-DB62-2146-B868-B4591A50E0A7}" destId="{091CA9F6-B98B-EF44-A642-CF2FFEB2A72E}" srcOrd="2" destOrd="0" presId="urn:microsoft.com/office/officeart/2005/8/layout/orgChart1"/>
    <dgm:cxn modelId="{2EF6A23E-D80E-0B49-9C5B-4347224CCF34}" type="presParOf" srcId="{9FA7333D-9B45-DC41-9940-64F609193B44}" destId="{73EB8D38-954B-2C4B-9D85-79D0EA09F37C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4FCE45-0F8C-B54C-BDC2-ED413DCBE012}">
      <dsp:nvSpPr>
        <dsp:cNvPr id="0" name=""/>
        <dsp:cNvSpPr/>
      </dsp:nvSpPr>
      <dsp:spPr>
        <a:xfrm>
          <a:off x="3337337" y="1435485"/>
          <a:ext cx="2361190" cy="4097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4896"/>
              </a:lnTo>
              <a:lnTo>
                <a:pt x="2361190" y="204896"/>
              </a:lnTo>
              <a:lnTo>
                <a:pt x="2361190" y="409793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36AA73-5D2E-C141-A5DC-CC509924A076}">
      <dsp:nvSpPr>
        <dsp:cNvPr id="0" name=""/>
        <dsp:cNvSpPr/>
      </dsp:nvSpPr>
      <dsp:spPr>
        <a:xfrm>
          <a:off x="3291617" y="1435485"/>
          <a:ext cx="91440" cy="40979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09793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BBE2E1-F05E-904A-84D5-00C6A986673A}">
      <dsp:nvSpPr>
        <dsp:cNvPr id="0" name=""/>
        <dsp:cNvSpPr/>
      </dsp:nvSpPr>
      <dsp:spPr>
        <a:xfrm>
          <a:off x="976146" y="1435485"/>
          <a:ext cx="2361190" cy="409793"/>
        </a:xfrm>
        <a:custGeom>
          <a:avLst/>
          <a:gdLst/>
          <a:ahLst/>
          <a:cxnLst/>
          <a:rect l="0" t="0" r="0" b="0"/>
          <a:pathLst>
            <a:path>
              <a:moveTo>
                <a:pt x="2361190" y="0"/>
              </a:moveTo>
              <a:lnTo>
                <a:pt x="2361190" y="204896"/>
              </a:lnTo>
              <a:lnTo>
                <a:pt x="0" y="204896"/>
              </a:lnTo>
              <a:lnTo>
                <a:pt x="0" y="409793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17446F-9529-F142-9D17-509E31C2A7A6}">
      <dsp:nvSpPr>
        <dsp:cNvPr id="0" name=""/>
        <dsp:cNvSpPr/>
      </dsp:nvSpPr>
      <dsp:spPr>
        <a:xfrm>
          <a:off x="2361638" y="459787"/>
          <a:ext cx="1951397" cy="9756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500" kern="1200" dirty="0" smtClean="0"/>
            <a:t>Этапы</a:t>
          </a:r>
          <a:r>
            <a:rPr lang="ru-RU" sz="2500" kern="1200" baseline="0" dirty="0" smtClean="0"/>
            <a:t> карьеры</a:t>
          </a:r>
          <a:endParaRPr lang="ru-RU" sz="2500" kern="1200" dirty="0"/>
        </a:p>
      </dsp:txBody>
      <dsp:txXfrm>
        <a:off x="2361638" y="459787"/>
        <a:ext cx="1951397" cy="975698"/>
      </dsp:txXfrm>
    </dsp:sp>
    <dsp:sp modelId="{DD7A39C8-FEA9-E94B-8C9E-3C8FD1477DCE}">
      <dsp:nvSpPr>
        <dsp:cNvPr id="0" name=""/>
        <dsp:cNvSpPr/>
      </dsp:nvSpPr>
      <dsp:spPr>
        <a:xfrm>
          <a:off x="448" y="1845279"/>
          <a:ext cx="1951397" cy="9756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500" kern="1200" dirty="0" smtClean="0"/>
            <a:t>Тестирование способностей</a:t>
          </a:r>
          <a:endParaRPr lang="ru-RU" sz="2500" kern="1200" dirty="0"/>
        </a:p>
      </dsp:txBody>
      <dsp:txXfrm>
        <a:off x="448" y="1845279"/>
        <a:ext cx="1951397" cy="975698"/>
      </dsp:txXfrm>
    </dsp:sp>
    <dsp:sp modelId="{B06E00E3-A6D7-7249-8E81-EAB8349C03A4}">
      <dsp:nvSpPr>
        <dsp:cNvPr id="0" name=""/>
        <dsp:cNvSpPr/>
      </dsp:nvSpPr>
      <dsp:spPr>
        <a:xfrm>
          <a:off x="2361638" y="1845279"/>
          <a:ext cx="1951397" cy="9756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500" kern="1200" dirty="0" smtClean="0"/>
            <a:t>Гипноз</a:t>
          </a:r>
          <a:endParaRPr lang="ru-RU" sz="2500" kern="1200" dirty="0"/>
        </a:p>
      </dsp:txBody>
      <dsp:txXfrm>
        <a:off x="2361638" y="1845279"/>
        <a:ext cx="1951397" cy="975698"/>
      </dsp:txXfrm>
    </dsp:sp>
    <dsp:sp modelId="{52A36E17-9F58-6F47-9F9C-D983E3E1AC2D}">
      <dsp:nvSpPr>
        <dsp:cNvPr id="0" name=""/>
        <dsp:cNvSpPr/>
      </dsp:nvSpPr>
      <dsp:spPr>
        <a:xfrm>
          <a:off x="4722829" y="1845279"/>
          <a:ext cx="1951397" cy="9756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500" kern="1200" dirty="0" smtClean="0"/>
            <a:t>Научение</a:t>
          </a:r>
          <a:endParaRPr lang="ru-RU" sz="2500" kern="1200" dirty="0"/>
        </a:p>
      </dsp:txBody>
      <dsp:txXfrm>
        <a:off x="4722829" y="1845279"/>
        <a:ext cx="1951397" cy="9756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487030-08D1-5843-AE74-B87772F08DBF}" type="datetimeFigureOut">
              <a:rPr lang="ru-RU" smtClean="0"/>
              <a:t>30.09.17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A128F9-0BF2-194E-BCA9-A0669C9588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2456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Чтобы</a:t>
            </a:r>
            <a:r>
              <a:rPr lang="ru-RU" baseline="0" dirty="0" smtClean="0"/>
              <a:t> понять теорию, обратимся сперва к краткой биографии и особенностям подхода ученого к исследованию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A128F9-0BF2-194E-BCA9-A0669C95888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26621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A128F9-0BF2-194E-BCA9-A0669C95888C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2042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A128F9-0BF2-194E-BCA9-A0669C95888C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0228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Рассмотрим основные ПП по </a:t>
            </a:r>
            <a:r>
              <a:rPr lang="ru-RU" dirty="0" err="1" smtClean="0"/>
              <a:t>Халлу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A128F9-0BF2-194E-BCA9-A0669C95888C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246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5464F-B645-2E4E-A456-4EA670077054}" type="datetimeFigureOut">
              <a:rPr lang="ru-RU" smtClean="0"/>
              <a:t>30.09.17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EF387-C04A-274D-92A5-E192016059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2957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5464F-B645-2E4E-A456-4EA670077054}" type="datetimeFigureOut">
              <a:rPr lang="ru-RU" smtClean="0"/>
              <a:t>30.09.17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EF387-C04A-274D-92A5-E192016059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8826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5464F-B645-2E4E-A456-4EA670077054}" type="datetimeFigureOut">
              <a:rPr lang="ru-RU" smtClean="0"/>
              <a:t>30.09.17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EF387-C04A-274D-92A5-E192016059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5887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5464F-B645-2E4E-A456-4EA670077054}" type="datetimeFigureOut">
              <a:rPr lang="ru-RU" smtClean="0"/>
              <a:t>30.09.17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EF387-C04A-274D-92A5-E192016059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7215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5464F-B645-2E4E-A456-4EA670077054}" type="datetimeFigureOut">
              <a:rPr lang="ru-RU" smtClean="0"/>
              <a:t>30.09.17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EF387-C04A-274D-92A5-E192016059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2007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5464F-B645-2E4E-A456-4EA670077054}" type="datetimeFigureOut">
              <a:rPr lang="ru-RU" smtClean="0"/>
              <a:t>30.09.17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EF387-C04A-274D-92A5-E192016059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8444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5464F-B645-2E4E-A456-4EA670077054}" type="datetimeFigureOut">
              <a:rPr lang="ru-RU" smtClean="0"/>
              <a:t>30.09.17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EF387-C04A-274D-92A5-E192016059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3893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5464F-B645-2E4E-A456-4EA670077054}" type="datetimeFigureOut">
              <a:rPr lang="ru-RU" smtClean="0"/>
              <a:t>30.09.17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EF387-C04A-274D-92A5-E192016059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5503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5464F-B645-2E4E-A456-4EA670077054}" type="datetimeFigureOut">
              <a:rPr lang="ru-RU" smtClean="0"/>
              <a:t>30.09.17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EF387-C04A-274D-92A5-E192016059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8741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5464F-B645-2E4E-A456-4EA670077054}" type="datetimeFigureOut">
              <a:rPr lang="ru-RU" smtClean="0"/>
              <a:t>30.09.17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EF387-C04A-274D-92A5-E192016059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5339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5464F-B645-2E4E-A456-4EA670077054}" type="datetimeFigureOut">
              <a:rPr lang="ru-RU" smtClean="0"/>
              <a:t>30.09.17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EF387-C04A-274D-92A5-E192016059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8240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95464F-B645-2E4E-A456-4EA670077054}" type="datetimeFigureOut">
              <a:rPr lang="ru-RU" smtClean="0"/>
              <a:t>30.09.17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BEF387-C04A-274D-92A5-E192016059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8642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Relationship Id="rId3" Type="http://schemas.openxmlformats.org/officeDocument/2006/relationships/image" Target="../media/image16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Теория научения </a:t>
            </a:r>
            <a:r>
              <a:rPr lang="ru-RU" dirty="0" err="1" smtClean="0"/>
              <a:t>Халла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Доклад 6.10.2017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35862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/>
          <p:cNvSpPr txBox="1">
            <a:spLocks/>
          </p:cNvSpPr>
          <p:nvPr/>
        </p:nvSpPr>
        <p:spPr>
          <a:xfrm>
            <a:off x="723653" y="380011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9</a:t>
            </a:r>
            <a:r>
              <a:rPr lang="ru-RU" dirty="0" smtClean="0"/>
              <a:t>. Условное торможение </a:t>
            </a:r>
            <a:r>
              <a:rPr lang="en-US" baseline="-25000" dirty="0" smtClean="0"/>
              <a:t>S</a:t>
            </a:r>
            <a:r>
              <a:rPr lang="en-US" dirty="0" smtClean="0"/>
              <a:t>I</a:t>
            </a:r>
            <a:r>
              <a:rPr lang="en-US" baseline="-25000" dirty="0" smtClean="0"/>
              <a:t>R</a:t>
            </a:r>
            <a:endParaRPr lang="ru-RU" baseline="-25000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544" y="2595689"/>
            <a:ext cx="6438900" cy="419100"/>
          </a:xfrm>
          <a:prstGeom prst="rect">
            <a:avLst/>
          </a:prstGeom>
        </p:spPr>
      </p:pic>
      <p:sp>
        <p:nvSpPr>
          <p:cNvPr id="10" name="Объект 2"/>
          <p:cNvSpPr txBox="1">
            <a:spLocks/>
          </p:cNvSpPr>
          <p:nvPr/>
        </p:nvSpPr>
        <p:spPr>
          <a:xfrm>
            <a:off x="1305544" y="1689226"/>
            <a:ext cx="7684077" cy="1347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 smtClean="0"/>
              <a:t>Выученная реакция отсутствия реакции </a:t>
            </a:r>
            <a:r>
              <a:rPr lang="mr-IN" dirty="0" smtClean="0"/>
              <a:t>–</a:t>
            </a:r>
            <a:r>
              <a:rPr lang="ru-RU" dirty="0" smtClean="0"/>
              <a:t> условное торможение </a:t>
            </a:r>
            <a:r>
              <a:rPr lang="en-US" baseline="-25000" dirty="0" smtClean="0"/>
              <a:t>S</a:t>
            </a:r>
            <a:r>
              <a:rPr lang="en-US" dirty="0" smtClean="0"/>
              <a:t>I</a:t>
            </a:r>
            <a:r>
              <a:rPr lang="en-US" baseline="-25000" dirty="0" smtClean="0"/>
              <a:t>R</a:t>
            </a:r>
            <a:endParaRPr lang="ru-RU" baseline="-25000" dirty="0"/>
          </a:p>
        </p:txBody>
      </p:sp>
      <p:sp>
        <p:nvSpPr>
          <p:cNvPr id="11" name="Заголовок 1"/>
          <p:cNvSpPr txBox="1">
            <a:spLocks/>
          </p:cNvSpPr>
          <p:nvPr/>
        </p:nvSpPr>
        <p:spPr>
          <a:xfrm>
            <a:off x="723653" y="3242122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/>
              <a:t>10. Эффект Осцилляции (колебания) </a:t>
            </a:r>
            <a:r>
              <a:rPr lang="en-US" baseline="-25000" dirty="0" smtClean="0"/>
              <a:t>S</a:t>
            </a:r>
            <a:r>
              <a:rPr lang="en-US" dirty="0" smtClean="0"/>
              <a:t>O</a:t>
            </a:r>
            <a:r>
              <a:rPr lang="en-US" baseline="-25000" dirty="0" smtClean="0"/>
              <a:t>R</a:t>
            </a:r>
            <a:endParaRPr lang="ru-RU" baseline="-25000" dirty="0"/>
          </a:p>
        </p:txBody>
      </p:sp>
      <p:sp>
        <p:nvSpPr>
          <p:cNvPr id="12" name="Объект 2"/>
          <p:cNvSpPr txBox="1">
            <a:spLocks/>
          </p:cNvSpPr>
          <p:nvPr/>
        </p:nvSpPr>
        <p:spPr>
          <a:xfrm>
            <a:off x="1305544" y="4615344"/>
            <a:ext cx="7684077" cy="161920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 smtClean="0"/>
              <a:t>Тормозящие </a:t>
            </a:r>
            <a:r>
              <a:rPr lang="en-US" dirty="0" smtClean="0"/>
              <a:t>R </a:t>
            </a:r>
            <a:r>
              <a:rPr lang="ru-RU" dirty="0" smtClean="0"/>
              <a:t>факторы изменяются от момента к моменту, это «непредсказуемый» элемент теории </a:t>
            </a:r>
            <a:r>
              <a:rPr lang="ru-RU" dirty="0" err="1" smtClean="0"/>
              <a:t>Халла</a:t>
            </a:r>
            <a:r>
              <a:rPr lang="ru-RU" dirty="0" smtClean="0"/>
              <a:t>, объясняющий </a:t>
            </a:r>
            <a:r>
              <a:rPr lang="ru-RU" dirty="0" err="1" smtClean="0"/>
              <a:t>вероятностность</a:t>
            </a:r>
            <a:r>
              <a:rPr lang="ru-RU" dirty="0" smtClean="0"/>
              <a:t> прогнозирования поведения</a:t>
            </a:r>
            <a:endParaRPr lang="ru-RU" baseline="-25000" dirty="0"/>
          </a:p>
        </p:txBody>
      </p:sp>
      <p:pic>
        <p:nvPicPr>
          <p:cNvPr id="13" name="Изображение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253" y="6104233"/>
            <a:ext cx="61595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409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/>
          <p:cNvSpPr txBox="1">
            <a:spLocks/>
          </p:cNvSpPr>
          <p:nvPr/>
        </p:nvSpPr>
        <p:spPr>
          <a:xfrm>
            <a:off x="723653" y="380011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11</a:t>
            </a:r>
            <a:r>
              <a:rPr lang="ru-RU" dirty="0" smtClean="0"/>
              <a:t>. Порог реакции </a:t>
            </a:r>
            <a:r>
              <a:rPr lang="en-US" baseline="-25000" dirty="0" smtClean="0"/>
              <a:t>S</a:t>
            </a:r>
            <a:r>
              <a:rPr lang="en-US" dirty="0" smtClean="0"/>
              <a:t>L</a:t>
            </a:r>
            <a:r>
              <a:rPr lang="en-US" baseline="-25000" dirty="0" smtClean="0"/>
              <a:t>R</a:t>
            </a:r>
            <a:endParaRPr lang="ru-RU" baseline="-25000" dirty="0"/>
          </a:p>
        </p:txBody>
      </p:sp>
      <p:sp>
        <p:nvSpPr>
          <p:cNvPr id="10" name="Объект 2"/>
          <p:cNvSpPr txBox="1">
            <a:spLocks/>
          </p:cNvSpPr>
          <p:nvPr/>
        </p:nvSpPr>
        <p:spPr>
          <a:xfrm>
            <a:off x="1305544" y="1689226"/>
            <a:ext cx="7684077" cy="1347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 smtClean="0"/>
              <a:t>Реакция проявится только если </a:t>
            </a:r>
            <a:r>
              <a:rPr lang="en-US" baseline="-25000" dirty="0" smtClean="0"/>
              <a:t>S</a:t>
            </a:r>
            <a:r>
              <a:rPr lang="en-US" dirty="0"/>
              <a:t>E</a:t>
            </a:r>
            <a:r>
              <a:rPr lang="en-US" baseline="-25000" dirty="0" smtClean="0"/>
              <a:t>R </a:t>
            </a:r>
            <a:r>
              <a:rPr lang="en-US" dirty="0" smtClean="0"/>
              <a:t>&gt; </a:t>
            </a:r>
            <a:r>
              <a:rPr lang="en-US" baseline="-25000" dirty="0"/>
              <a:t>S</a:t>
            </a:r>
            <a:r>
              <a:rPr lang="en-US" dirty="0"/>
              <a:t>L</a:t>
            </a:r>
            <a:r>
              <a:rPr lang="en-US" baseline="-25000" dirty="0"/>
              <a:t>R</a:t>
            </a:r>
            <a:r>
              <a:rPr lang="ru-RU" dirty="0" smtClean="0"/>
              <a:t> </a:t>
            </a:r>
            <a:endParaRPr lang="ru-RU" baseline="-25000" dirty="0"/>
          </a:p>
        </p:txBody>
      </p:sp>
      <p:sp>
        <p:nvSpPr>
          <p:cNvPr id="11" name="Заголовок 1"/>
          <p:cNvSpPr txBox="1">
            <a:spLocks/>
          </p:cNvSpPr>
          <p:nvPr/>
        </p:nvSpPr>
        <p:spPr>
          <a:xfrm>
            <a:off x="723653" y="2102091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/>
              <a:t>1</a:t>
            </a:r>
            <a:r>
              <a:rPr lang="en-US" dirty="0" smtClean="0"/>
              <a:t>2</a:t>
            </a:r>
            <a:r>
              <a:rPr lang="ru-RU" dirty="0" smtClean="0"/>
              <a:t>. Вероятность реакции</a:t>
            </a:r>
            <a:endParaRPr lang="ru-RU" baseline="-25000" dirty="0"/>
          </a:p>
        </p:txBody>
      </p:sp>
      <p:sp>
        <p:nvSpPr>
          <p:cNvPr id="12" name="Объект 2"/>
          <p:cNvSpPr txBox="1">
            <a:spLocks/>
          </p:cNvSpPr>
          <p:nvPr/>
        </p:nvSpPr>
        <p:spPr>
          <a:xfrm>
            <a:off x="1305544" y="3285307"/>
            <a:ext cx="7684077" cy="1619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 smtClean="0"/>
              <a:t>Зависит от </a:t>
            </a:r>
            <a:r>
              <a:rPr lang="en-US" dirty="0" err="1" smtClean="0"/>
              <a:t>sEr</a:t>
            </a:r>
            <a:r>
              <a:rPr lang="en-US" dirty="0" smtClean="0"/>
              <a:t>, </a:t>
            </a:r>
            <a:r>
              <a:rPr lang="en-US" dirty="0" err="1" smtClean="0"/>
              <a:t>sLr</a:t>
            </a:r>
            <a:r>
              <a:rPr lang="en-US" dirty="0" smtClean="0"/>
              <a:t>, </a:t>
            </a:r>
            <a:r>
              <a:rPr lang="en-US" dirty="0" err="1" smtClean="0"/>
              <a:t>sOr</a:t>
            </a:r>
            <a:endParaRPr lang="ru-RU" baseline="-25000" dirty="0"/>
          </a:p>
        </p:txBody>
      </p:sp>
      <p:cxnSp>
        <p:nvCxnSpPr>
          <p:cNvPr id="3" name="Прямая соединительная линия 2"/>
          <p:cNvCxnSpPr/>
          <p:nvPr/>
        </p:nvCxnSpPr>
        <p:spPr>
          <a:xfrm>
            <a:off x="6234545" y="1705574"/>
            <a:ext cx="3681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Заголовок 1"/>
          <p:cNvSpPr txBox="1">
            <a:spLocks/>
          </p:cNvSpPr>
          <p:nvPr/>
        </p:nvSpPr>
        <p:spPr>
          <a:xfrm>
            <a:off x="723653" y="3721292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/>
              <a:t>1</a:t>
            </a:r>
            <a:r>
              <a:rPr lang="en-US" dirty="0"/>
              <a:t>3</a:t>
            </a:r>
            <a:r>
              <a:rPr lang="ru-RU" dirty="0" smtClean="0"/>
              <a:t>. Скрытый период реакции </a:t>
            </a:r>
            <a:r>
              <a:rPr lang="en-US" baseline="-25000" dirty="0" err="1" smtClean="0"/>
              <a:t>S</a:t>
            </a:r>
            <a:r>
              <a:rPr lang="en-US" dirty="0" err="1" smtClean="0"/>
              <a:t>t</a:t>
            </a:r>
            <a:r>
              <a:rPr lang="en-US" baseline="-25000" dirty="0" err="1" smtClean="0"/>
              <a:t>R</a:t>
            </a:r>
            <a:endParaRPr lang="ru-RU" baseline="-25000" dirty="0"/>
          </a:p>
        </p:txBody>
      </p:sp>
      <p:sp>
        <p:nvSpPr>
          <p:cNvPr id="15" name="Объект 2"/>
          <p:cNvSpPr txBox="1">
            <a:spLocks/>
          </p:cNvSpPr>
          <p:nvPr/>
        </p:nvSpPr>
        <p:spPr>
          <a:xfrm>
            <a:off x="1305544" y="4904508"/>
            <a:ext cx="7684077" cy="1619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 smtClean="0"/>
              <a:t>Чем больше </a:t>
            </a:r>
            <a:r>
              <a:rPr lang="en-US" dirty="0" err="1" smtClean="0"/>
              <a:t>sEr</a:t>
            </a:r>
            <a:r>
              <a:rPr lang="ru-RU" dirty="0" smtClean="0"/>
              <a:t>, тем короче временной интервал между </a:t>
            </a:r>
            <a:r>
              <a:rPr lang="en-US" dirty="0" smtClean="0"/>
              <a:t>S</a:t>
            </a:r>
            <a:r>
              <a:rPr lang="ru-RU" dirty="0" smtClean="0"/>
              <a:t> и </a:t>
            </a:r>
            <a:r>
              <a:rPr lang="en-US" dirty="0" smtClean="0"/>
              <a:t>R</a:t>
            </a:r>
            <a:endParaRPr lang="ru-RU" baseline="-25000" dirty="0"/>
          </a:p>
        </p:txBody>
      </p:sp>
    </p:spTree>
    <p:extLst>
      <p:ext uri="{BB962C8B-B14F-4D97-AF65-F5344CB8AC3E}">
        <p14:creationId xmlns:p14="http://schemas.microsoft.com/office/powerpoint/2010/main" val="1147483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/>
          <p:cNvSpPr txBox="1">
            <a:spLocks/>
          </p:cNvSpPr>
          <p:nvPr/>
        </p:nvSpPr>
        <p:spPr>
          <a:xfrm>
            <a:off x="723653" y="380011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14</a:t>
            </a:r>
            <a:r>
              <a:rPr lang="ru-RU" dirty="0" smtClean="0"/>
              <a:t>. Угасание</a:t>
            </a:r>
            <a:endParaRPr lang="ru-RU" baseline="-25000" dirty="0"/>
          </a:p>
        </p:txBody>
      </p:sp>
      <p:sp>
        <p:nvSpPr>
          <p:cNvPr id="10" name="Объект 2"/>
          <p:cNvSpPr txBox="1">
            <a:spLocks/>
          </p:cNvSpPr>
          <p:nvPr/>
        </p:nvSpPr>
        <p:spPr>
          <a:xfrm>
            <a:off x="1305543" y="1417847"/>
            <a:ext cx="7684077" cy="1347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 smtClean="0"/>
              <a:t>Чем больше </a:t>
            </a:r>
            <a:r>
              <a:rPr lang="en-US" baseline="-25000" dirty="0" smtClean="0"/>
              <a:t>S</a:t>
            </a:r>
            <a:r>
              <a:rPr lang="en-US" dirty="0" smtClean="0"/>
              <a:t>E</a:t>
            </a:r>
            <a:r>
              <a:rPr lang="en-US" baseline="-25000" dirty="0" smtClean="0"/>
              <a:t>R</a:t>
            </a:r>
            <a:r>
              <a:rPr lang="ru-RU" dirty="0" smtClean="0"/>
              <a:t>, тем больше понадобится неподкрепленных реакций для угасания</a:t>
            </a:r>
            <a:endParaRPr lang="ru-RU" baseline="-25000" dirty="0"/>
          </a:p>
        </p:txBody>
      </p:sp>
      <p:sp>
        <p:nvSpPr>
          <p:cNvPr id="11" name="Заголовок 1"/>
          <p:cNvSpPr txBox="1">
            <a:spLocks/>
          </p:cNvSpPr>
          <p:nvPr/>
        </p:nvSpPr>
        <p:spPr>
          <a:xfrm>
            <a:off x="723653" y="2102091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/>
              <a:t>1</a:t>
            </a:r>
            <a:r>
              <a:rPr lang="en-US" dirty="0"/>
              <a:t>5</a:t>
            </a:r>
            <a:r>
              <a:rPr lang="ru-RU" dirty="0" smtClean="0"/>
              <a:t>. Амплитуда зависит от </a:t>
            </a:r>
            <a:r>
              <a:rPr lang="en-US" dirty="0" err="1" smtClean="0"/>
              <a:t>sEr</a:t>
            </a:r>
            <a:endParaRPr lang="ru-RU" baseline="-25000" dirty="0"/>
          </a:p>
        </p:txBody>
      </p:sp>
      <p:sp>
        <p:nvSpPr>
          <p:cNvPr id="12" name="Объект 2"/>
          <p:cNvSpPr txBox="1">
            <a:spLocks/>
          </p:cNvSpPr>
          <p:nvPr/>
        </p:nvSpPr>
        <p:spPr>
          <a:xfrm>
            <a:off x="1305543" y="3058510"/>
            <a:ext cx="7684077" cy="1619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 smtClean="0"/>
              <a:t>Для постепенно проявляющихся рефлексов, </a:t>
            </a:r>
            <a:r>
              <a:rPr lang="ru-RU" smtClean="0"/>
              <a:t>(напр., </a:t>
            </a:r>
            <a:r>
              <a:rPr lang="ru-RU" dirty="0" smtClean="0"/>
              <a:t>слюноотделение)</a:t>
            </a:r>
            <a:endParaRPr lang="ru-RU" baseline="-25000" dirty="0"/>
          </a:p>
        </p:txBody>
      </p:sp>
      <p:sp>
        <p:nvSpPr>
          <p:cNvPr id="14" name="Заголовок 1"/>
          <p:cNvSpPr txBox="1">
            <a:spLocks/>
          </p:cNvSpPr>
          <p:nvPr/>
        </p:nvSpPr>
        <p:spPr>
          <a:xfrm>
            <a:off x="723653" y="3721292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/>
              <a:t>1</a:t>
            </a:r>
            <a:r>
              <a:rPr lang="en-US" dirty="0"/>
              <a:t>6</a:t>
            </a:r>
            <a:r>
              <a:rPr lang="ru-RU" dirty="0" smtClean="0"/>
              <a:t>. Конкуренция реакций</a:t>
            </a:r>
            <a:endParaRPr lang="ru-RU" baseline="-25000" dirty="0"/>
          </a:p>
        </p:txBody>
      </p:sp>
      <p:sp>
        <p:nvSpPr>
          <p:cNvPr id="15" name="Объект 2"/>
          <p:cNvSpPr txBox="1">
            <a:spLocks/>
          </p:cNvSpPr>
          <p:nvPr/>
        </p:nvSpPr>
        <p:spPr>
          <a:xfrm>
            <a:off x="1305544" y="4904508"/>
            <a:ext cx="7684077" cy="1619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 smtClean="0"/>
              <a:t>Побеждает та, у которой </a:t>
            </a:r>
            <a:r>
              <a:rPr lang="en-US" dirty="0" err="1" smtClean="0"/>
              <a:t>sEr</a:t>
            </a:r>
            <a:r>
              <a:rPr lang="en-US" dirty="0" smtClean="0"/>
              <a:t> </a:t>
            </a:r>
            <a:r>
              <a:rPr lang="ru-RU" dirty="0" smtClean="0"/>
              <a:t>больше</a:t>
            </a:r>
            <a:endParaRPr lang="ru-RU" baseline="-25000" dirty="0"/>
          </a:p>
        </p:txBody>
      </p:sp>
    </p:spTree>
    <p:extLst>
      <p:ext uri="{BB962C8B-B14F-4D97-AF65-F5344CB8AC3E}">
        <p14:creationId xmlns:p14="http://schemas.microsoft.com/office/powerpoint/2010/main" val="70041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1219200"/>
            <a:ext cx="82677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727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4157106" cy="4978770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solidFill>
                  <a:schemeClr val="accent2"/>
                </a:solidFill>
              </a:rPr>
              <a:t>НО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>в 1952 </a:t>
            </a:r>
            <a:r>
              <a:rPr lang="ru-RU" dirty="0" err="1" smtClean="0"/>
              <a:t>Халл</a:t>
            </a:r>
            <a:r>
              <a:rPr lang="ru-RU" dirty="0" smtClean="0"/>
              <a:t> пересматривает свою теорию,</a:t>
            </a:r>
            <a:r>
              <a:rPr lang="en-US" dirty="0" smtClean="0"/>
              <a:t> </a:t>
            </a:r>
            <a:r>
              <a:rPr lang="ru-RU" dirty="0" smtClean="0"/>
              <a:t>по-своему раскрывая понятие </a:t>
            </a:r>
            <a:r>
              <a:rPr lang="ru-RU" i="1" dirty="0" smtClean="0"/>
              <a:t>промежуточной переменной</a:t>
            </a:r>
            <a:endParaRPr lang="ru-RU" i="1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4454" y="3177255"/>
            <a:ext cx="3823287" cy="3894501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5153891" y="3313216"/>
            <a:ext cx="285008" cy="1781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7018317" y="3301340"/>
            <a:ext cx="180393" cy="1900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6780811" y="3532302"/>
            <a:ext cx="237506" cy="1240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8326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Побудительная мотивация (К)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153"/>
          <a:stretch/>
        </p:blipFill>
        <p:spPr>
          <a:xfrm>
            <a:off x="1851278" y="3286290"/>
            <a:ext cx="5441443" cy="2995757"/>
          </a:xfrm>
        </p:spPr>
      </p:pic>
      <p:sp>
        <p:nvSpPr>
          <p:cNvPr id="5" name="TextBox 4"/>
          <p:cNvSpPr txBox="1"/>
          <p:nvPr/>
        </p:nvSpPr>
        <p:spPr>
          <a:xfrm>
            <a:off x="628650" y="1640129"/>
            <a:ext cx="81115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/>
              <a:t>Феномен </a:t>
            </a:r>
            <a:r>
              <a:rPr lang="ru-RU" b="1" dirty="0" err="1" smtClean="0"/>
              <a:t>Креспи</a:t>
            </a:r>
            <a:r>
              <a:rPr lang="ru-RU" b="1" dirty="0" smtClean="0"/>
              <a:t> </a:t>
            </a:r>
            <a:r>
              <a:rPr lang="ru-RU" dirty="0" smtClean="0"/>
              <a:t>(1942) не мог быть объяснен в терминах </a:t>
            </a:r>
            <a:r>
              <a:rPr lang="en-US" dirty="0" err="1" smtClean="0"/>
              <a:t>sHr</a:t>
            </a:r>
            <a:r>
              <a:rPr lang="en-US" dirty="0" smtClean="0"/>
              <a:t>, </a:t>
            </a:r>
            <a:r>
              <a:rPr lang="ru-RU" dirty="0" err="1" smtClean="0"/>
              <a:t>Халл</a:t>
            </a:r>
            <a:r>
              <a:rPr lang="ru-RU" dirty="0" smtClean="0"/>
              <a:t> сделал вывод о том, что обучение происходит одинаково быстро независимо от подкрепления, однако демонстрация </a:t>
            </a:r>
            <a:r>
              <a:rPr lang="en-US" dirty="0" smtClean="0"/>
              <a:t>R </a:t>
            </a:r>
            <a:r>
              <a:rPr lang="ru-RU" dirty="0" smtClean="0"/>
              <a:t>зависит от </a:t>
            </a:r>
            <a:r>
              <a:rPr lang="en-US" dirty="0" smtClean="0"/>
              <a:t>K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2446317" y="1686296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1171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Динамизм интенсивности стимула (</a:t>
            </a:r>
            <a:r>
              <a:rPr lang="en-US" dirty="0" smtClean="0"/>
              <a:t>V</a:t>
            </a:r>
            <a:r>
              <a:rPr lang="ru-RU" dirty="0" smtClean="0"/>
              <a:t>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Чем выше интенсивность </a:t>
            </a:r>
            <a:r>
              <a:rPr lang="en-US" dirty="0" smtClean="0"/>
              <a:t>S</a:t>
            </a:r>
            <a:r>
              <a:rPr lang="ru-RU" dirty="0" smtClean="0"/>
              <a:t>, тем больше вероятность появления </a:t>
            </a:r>
            <a:r>
              <a:rPr lang="en-US" dirty="0" smtClean="0"/>
              <a:t>R</a:t>
            </a:r>
            <a:endParaRPr lang="ru-RU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5700" y="3518694"/>
            <a:ext cx="42926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40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Не ослабление потребности, а ослабление стимулов потребности </a:t>
            </a:r>
            <a:r>
              <a:rPr lang="en-US" dirty="0" smtClean="0"/>
              <a:t>(SD)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28650" y="2086883"/>
            <a:ext cx="7886700" cy="4351338"/>
          </a:xfrm>
        </p:spPr>
        <p:txBody>
          <a:bodyPr/>
          <a:lstStyle/>
          <a:p>
            <a:r>
              <a:rPr lang="ru-RU" dirty="0" smtClean="0"/>
              <a:t>Например, при жажде стимулы потребности </a:t>
            </a:r>
            <a:r>
              <a:rPr lang="en-US" dirty="0" smtClean="0"/>
              <a:t>(SD</a:t>
            </a:r>
            <a:r>
              <a:rPr lang="ru-RU" dirty="0" smtClean="0"/>
              <a:t>) </a:t>
            </a:r>
            <a:r>
              <a:rPr lang="mr-IN" dirty="0" smtClean="0"/>
              <a:t>–</a:t>
            </a:r>
            <a:r>
              <a:rPr lang="ru-RU" dirty="0" smtClean="0"/>
              <a:t> сухость во рту и запекшиеся губы</a:t>
            </a:r>
          </a:p>
          <a:p>
            <a:r>
              <a:rPr lang="ru-RU" dirty="0" smtClean="0"/>
              <a:t>Для объяснения научения необходимо найти то, что изменяется сразу после </a:t>
            </a:r>
            <a:r>
              <a:rPr lang="en-US" dirty="0" smtClean="0"/>
              <a:t>S, </a:t>
            </a:r>
            <a:r>
              <a:rPr lang="ru-RU" dirty="0" err="1" smtClean="0"/>
              <a:t>тк</a:t>
            </a:r>
            <a:r>
              <a:rPr lang="ru-RU" dirty="0" smtClean="0"/>
              <a:t> до удовлетворения потребности проходит слишком много времени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94794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Реакция частично предвиденной цели (</a:t>
            </a:r>
            <a:r>
              <a:rPr lang="en-US" dirty="0" err="1" smtClean="0"/>
              <a:t>r</a:t>
            </a:r>
            <a:r>
              <a:rPr lang="en-US" baseline="-25000" dirty="0" err="1" smtClean="0"/>
              <a:t>G</a:t>
            </a:r>
            <a:r>
              <a:rPr lang="ru-RU" dirty="0" smtClean="0"/>
              <a:t>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Синтез представлений Павлова об УР, Скиннера о внешних факторах и </a:t>
            </a:r>
            <a:r>
              <a:rPr lang="ru-RU" dirty="0" err="1" smtClean="0"/>
              <a:t>Газри</a:t>
            </a:r>
            <a:r>
              <a:rPr lang="ru-RU" dirty="0" smtClean="0"/>
              <a:t> о внутренних</a:t>
            </a:r>
          </a:p>
          <a:p>
            <a:r>
              <a:rPr lang="en-US" dirty="0" err="1" smtClean="0"/>
              <a:t>r</a:t>
            </a:r>
            <a:r>
              <a:rPr lang="en-US" baseline="-25000" dirty="0" err="1" smtClean="0"/>
              <a:t>G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ru-RU" dirty="0" smtClean="0"/>
              <a:t>реакция на вторичный стимул при предварительном </a:t>
            </a:r>
            <a:r>
              <a:rPr lang="ru-RU" dirty="0" err="1" smtClean="0"/>
              <a:t>обусловливании</a:t>
            </a:r>
            <a:r>
              <a:rPr lang="ru-RU" dirty="0" smtClean="0"/>
              <a:t> ожидаемой биологически-значимой реакцией</a:t>
            </a:r>
            <a:r>
              <a:rPr lang="en-US" dirty="0" smtClean="0"/>
              <a:t> (R</a:t>
            </a:r>
            <a:r>
              <a:rPr lang="en-US" baseline="-25000" dirty="0" smtClean="0"/>
              <a:t>G</a:t>
            </a:r>
            <a:r>
              <a:rPr lang="en-US" dirty="0" smtClean="0"/>
              <a:t>)</a:t>
            </a:r>
            <a:endParaRPr lang="ru-RU" dirty="0" smtClean="0"/>
          </a:p>
          <a:p>
            <a:r>
              <a:rPr lang="en-US" dirty="0" err="1" smtClean="0"/>
              <a:t>r</a:t>
            </a:r>
            <a:r>
              <a:rPr lang="en-US" baseline="-25000" dirty="0" err="1" smtClean="0"/>
              <a:t>G</a:t>
            </a:r>
            <a:r>
              <a:rPr lang="en-US" dirty="0" smtClean="0"/>
              <a:t> </a:t>
            </a:r>
            <a:r>
              <a:rPr lang="ru-RU" dirty="0" smtClean="0"/>
              <a:t>сама вызывает </a:t>
            </a:r>
            <a:r>
              <a:rPr lang="ru-RU" dirty="0" err="1" smtClean="0"/>
              <a:t>пропроирецепторые</a:t>
            </a:r>
            <a:r>
              <a:rPr lang="ru-RU" dirty="0" smtClean="0"/>
              <a:t> стимулы </a:t>
            </a:r>
            <a:r>
              <a:rPr lang="en-US" dirty="0" smtClean="0"/>
              <a:t>S</a:t>
            </a:r>
            <a:r>
              <a:rPr lang="en-US" baseline="-25000" dirty="0" smtClean="0"/>
              <a:t>G</a:t>
            </a:r>
            <a:r>
              <a:rPr lang="en-US" dirty="0" smtClean="0"/>
              <a:t>, </a:t>
            </a:r>
            <a:r>
              <a:rPr lang="ru-RU" dirty="0" smtClean="0"/>
              <a:t>которые, в свою очередь, вызывают явную </a:t>
            </a:r>
            <a:r>
              <a:rPr lang="en-US" dirty="0" smtClean="0"/>
              <a:t>R</a:t>
            </a:r>
          </a:p>
          <a:p>
            <a:r>
              <a:rPr lang="ru-RU" dirty="0" smtClean="0">
                <a:solidFill>
                  <a:schemeClr val="accent2"/>
                </a:solidFill>
              </a:rPr>
              <a:t>Данная схема (</a:t>
            </a:r>
            <a:r>
              <a:rPr lang="en-US" dirty="0" err="1" smtClean="0">
                <a:solidFill>
                  <a:schemeClr val="accent2"/>
                </a:solidFill>
              </a:rPr>
              <a:t>r</a:t>
            </a:r>
            <a:r>
              <a:rPr lang="en-US" baseline="-25000" dirty="0" err="1" smtClean="0">
                <a:solidFill>
                  <a:schemeClr val="accent2"/>
                </a:solidFill>
              </a:rPr>
              <a:t>G</a:t>
            </a:r>
            <a:r>
              <a:rPr lang="en-US" dirty="0" smtClean="0">
                <a:solidFill>
                  <a:schemeClr val="accent2"/>
                </a:solidFill>
              </a:rPr>
              <a:t>-S</a:t>
            </a:r>
            <a:r>
              <a:rPr lang="en-US" baseline="-25000" dirty="0" smtClean="0">
                <a:solidFill>
                  <a:schemeClr val="accent2"/>
                </a:solidFill>
              </a:rPr>
              <a:t>G</a:t>
            </a:r>
            <a:r>
              <a:rPr lang="ru-RU" dirty="0" smtClean="0">
                <a:solidFill>
                  <a:schemeClr val="accent2"/>
                </a:solidFill>
              </a:rPr>
              <a:t>) призвана объяснить механизмы мышления</a:t>
            </a:r>
            <a:endParaRPr lang="ru-RU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324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Мышление по схеме </a:t>
            </a:r>
            <a:r>
              <a:rPr lang="en-US" dirty="0" err="1">
                <a:solidFill>
                  <a:schemeClr val="accent2"/>
                </a:solidFill>
              </a:rPr>
              <a:t>r</a:t>
            </a:r>
            <a:r>
              <a:rPr lang="en-US" baseline="-25000" dirty="0" err="1">
                <a:solidFill>
                  <a:schemeClr val="accent2"/>
                </a:solidFill>
              </a:rPr>
              <a:t>G</a:t>
            </a:r>
            <a:r>
              <a:rPr lang="en-US" dirty="0">
                <a:solidFill>
                  <a:schemeClr val="accent2"/>
                </a:solidFill>
              </a:rPr>
              <a:t>-S</a:t>
            </a:r>
            <a:r>
              <a:rPr lang="en-US" baseline="-25000" dirty="0">
                <a:solidFill>
                  <a:schemeClr val="accent2"/>
                </a:solidFill>
              </a:rPr>
              <a:t>G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28650" y="1690689"/>
            <a:ext cx="7886700" cy="4351338"/>
          </a:xfrm>
        </p:spPr>
        <p:txBody>
          <a:bodyPr/>
          <a:lstStyle/>
          <a:p>
            <a:r>
              <a:rPr lang="ru-RU" dirty="0" smtClean="0"/>
              <a:t>Например, настал полдень, время вызывает у человека </a:t>
            </a:r>
            <a:r>
              <a:rPr lang="en-US" dirty="0" err="1" smtClean="0"/>
              <a:t>r</a:t>
            </a:r>
            <a:r>
              <a:rPr lang="en-US" baseline="-25000" dirty="0" err="1" smtClean="0"/>
              <a:t>G</a:t>
            </a:r>
            <a:r>
              <a:rPr lang="ru-RU" dirty="0" smtClean="0"/>
              <a:t> (обеда), которая вызывает </a:t>
            </a:r>
            <a:r>
              <a:rPr lang="en-US" dirty="0" smtClean="0"/>
              <a:t>S</a:t>
            </a:r>
            <a:r>
              <a:rPr lang="en-US" baseline="-25000" dirty="0" smtClean="0"/>
              <a:t>G</a:t>
            </a:r>
            <a:r>
              <a:rPr lang="en-US" dirty="0" smtClean="0"/>
              <a:t> </a:t>
            </a:r>
            <a:r>
              <a:rPr lang="ru-RU" dirty="0" smtClean="0"/>
              <a:t>и человек идет по направлению к пище</a:t>
            </a:r>
            <a:endParaRPr lang="ru-RU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" y="3206338"/>
            <a:ext cx="8343900" cy="3651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793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Кларк Л. </a:t>
            </a:r>
            <a:r>
              <a:rPr lang="ru-RU" dirty="0" err="1" smtClean="0"/>
              <a:t>Халл</a:t>
            </a:r>
            <a:r>
              <a:rPr lang="ru-RU" dirty="0" smtClean="0"/>
              <a:t> (1884-1952)</a:t>
            </a:r>
            <a:endParaRPr lang="ru-RU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527" y="1591952"/>
            <a:ext cx="3086263" cy="39300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203865" y="1591952"/>
            <a:ext cx="416823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PhD 1918 (University of Wisconsin–Madison)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c 1929 </a:t>
            </a: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профессор Йельского университета</a:t>
            </a:r>
          </a:p>
          <a:p>
            <a:pPr marL="285750" indent="-285750">
              <a:buFont typeface="Arial" charset="0"/>
              <a:buChar char="•"/>
            </a:pPr>
            <a:r>
              <a:rPr lang="ru-RU" dirty="0">
                <a:solidFill>
                  <a:schemeClr val="accent1">
                    <a:lumMod val="50000"/>
                  </a:schemeClr>
                </a:solidFill>
              </a:rPr>
              <a:t>в</a:t>
            </a: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 1939 президент Американской психологической ассоциации (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APA</a:t>
            </a: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)</a:t>
            </a:r>
            <a:endParaRPr lang="en-US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ru-RU" dirty="0" smtClean="0"/>
              <a:t>Представитель </a:t>
            </a:r>
            <a:r>
              <a:rPr lang="ru-RU" dirty="0" err="1" smtClean="0"/>
              <a:t>необихевиоризма</a:t>
            </a:r>
            <a:r>
              <a:rPr lang="ru-RU" dirty="0" smtClean="0"/>
              <a:t>, автор собственного метода научного познания </a:t>
            </a:r>
            <a:r>
              <a:rPr lang="mr-IN" dirty="0" smtClean="0"/>
              <a:t>–</a:t>
            </a:r>
            <a:r>
              <a:rPr lang="ru-RU" dirty="0" smtClean="0"/>
              <a:t> гипотетико-дедуктивного метода</a:t>
            </a:r>
            <a:r>
              <a:rPr lang="en-US" dirty="0" smtClean="0"/>
              <a:t> (</a:t>
            </a:r>
            <a:r>
              <a:rPr lang="ru-RU" dirty="0" smtClean="0"/>
              <a:t>аксиомы-</a:t>
            </a:r>
            <a:r>
              <a:rPr lang="en-US" dirty="0" smtClean="0"/>
              <a:t>&gt;</a:t>
            </a:r>
            <a:r>
              <a:rPr lang="ru-RU" dirty="0" smtClean="0"/>
              <a:t>логика-</a:t>
            </a:r>
            <a:r>
              <a:rPr lang="en-US" dirty="0" smtClean="0"/>
              <a:t>&gt;</a:t>
            </a:r>
            <a:r>
              <a:rPr lang="ru-RU" dirty="0" smtClean="0"/>
              <a:t>теория-</a:t>
            </a:r>
            <a:r>
              <a:rPr lang="en-US" dirty="0" smtClean="0"/>
              <a:t>&gt; </a:t>
            </a:r>
            <a:r>
              <a:rPr lang="ru-RU" dirty="0" smtClean="0"/>
              <a:t>эксперимент(оценка)-</a:t>
            </a:r>
            <a:r>
              <a:rPr lang="en-US" dirty="0" smtClean="0"/>
              <a:t>&gt;</a:t>
            </a:r>
            <a:r>
              <a:rPr lang="ru-RU" dirty="0" smtClean="0"/>
              <a:t>постоянное обновление</a:t>
            </a:r>
            <a:r>
              <a:rPr lang="en-US" dirty="0" smtClean="0"/>
              <a:t>)</a:t>
            </a:r>
            <a:endParaRPr lang="ru-RU" dirty="0" smtClean="0"/>
          </a:p>
          <a:p>
            <a:pPr marL="285750" indent="-285750">
              <a:buFont typeface="Arial" charset="0"/>
              <a:buChar char="•"/>
            </a:pPr>
            <a:r>
              <a:rPr lang="ru-RU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Теория должна давать определенные и проверяемые прогнозы (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Popper, 1963</a:t>
            </a:r>
            <a:r>
              <a:rPr lang="ru-RU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endParaRPr lang="ru-RU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3713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83029" y="2205635"/>
            <a:ext cx="78867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ru-RU" dirty="0" smtClean="0"/>
              <a:t>Мысль </a:t>
            </a:r>
            <a:r>
              <a:rPr lang="mr-IN" dirty="0" smtClean="0"/>
              <a:t>–</a:t>
            </a:r>
            <a:r>
              <a:rPr lang="ru-RU" dirty="0" smtClean="0"/>
              <a:t> это </a:t>
            </a:r>
            <a:r>
              <a:rPr lang="en-US" dirty="0" smtClean="0"/>
              <a:t>S</a:t>
            </a:r>
            <a:r>
              <a:rPr lang="en-US" baseline="-25000" dirty="0" smtClean="0"/>
              <a:t>G</a:t>
            </a:r>
            <a:r>
              <a:rPr lang="ru-RU" baseline="-25000" dirty="0" smtClean="0"/>
              <a:t> </a:t>
            </a:r>
            <a:r>
              <a:rPr lang="ru-RU" dirty="0" smtClean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ru-RU" dirty="0" err="1" smtClean="0">
                <a:solidFill>
                  <a:schemeClr val="bg1">
                    <a:lumMod val="50000"/>
                  </a:schemeClr>
                </a:solidFill>
              </a:rPr>
              <a:t>проприорецепторная</a:t>
            </a:r>
            <a:r>
              <a:rPr lang="ru-RU" dirty="0" smtClean="0">
                <a:solidFill>
                  <a:schemeClr val="bg1">
                    <a:lumMod val="50000"/>
                  </a:schemeClr>
                </a:solidFill>
              </a:rPr>
              <a:t> стимуляция)</a:t>
            </a:r>
            <a:r>
              <a:rPr lang="en-US" dirty="0" smtClean="0"/>
              <a:t>, </a:t>
            </a:r>
            <a:r>
              <a:rPr lang="ru-RU" dirty="0" smtClean="0"/>
              <a:t>вызванная </a:t>
            </a:r>
            <a:r>
              <a:rPr lang="en-US" dirty="0" err="1" smtClean="0"/>
              <a:t>r</a:t>
            </a:r>
            <a:r>
              <a:rPr lang="en-US" baseline="-25000" dirty="0" err="1" smtClean="0"/>
              <a:t>G</a:t>
            </a:r>
            <a:r>
              <a:rPr lang="ru-RU" dirty="0" smtClean="0"/>
              <a:t> </a:t>
            </a:r>
            <a:r>
              <a:rPr lang="ru-RU" dirty="0" smtClean="0">
                <a:solidFill>
                  <a:schemeClr val="bg1">
                    <a:lumMod val="50000"/>
                  </a:schemeClr>
                </a:solidFill>
              </a:rPr>
              <a:t>(реакцией частично предвиденной цели)</a:t>
            </a:r>
            <a:r>
              <a:rPr lang="en-US" dirty="0" smtClean="0"/>
              <a:t>, </a:t>
            </a:r>
            <a:r>
              <a:rPr lang="ru-RU" dirty="0" smtClean="0"/>
              <a:t>то есть она есть внутреннее представление того, что проявляется во внешних признаках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2450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Иерархия системы привычек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Следствие из аксиомы о том, что время между </a:t>
            </a:r>
            <a:r>
              <a:rPr lang="en-US" dirty="0" smtClean="0"/>
              <a:t>S </a:t>
            </a:r>
            <a:r>
              <a:rPr lang="ru-RU" dirty="0" smtClean="0"/>
              <a:t>и подкреплением (</a:t>
            </a:r>
            <a:r>
              <a:rPr lang="en-US" dirty="0" smtClean="0"/>
              <a:t>J) </a:t>
            </a:r>
            <a:r>
              <a:rPr lang="ru-RU" dirty="0" smtClean="0"/>
              <a:t>негативно сказывается на </a:t>
            </a:r>
            <a:r>
              <a:rPr lang="en-US" dirty="0" err="1" smtClean="0"/>
              <a:t>sEr</a:t>
            </a:r>
            <a:endParaRPr lang="en-US" dirty="0" smtClean="0"/>
          </a:p>
          <a:p>
            <a:r>
              <a:rPr lang="ru-RU" dirty="0" smtClean="0"/>
              <a:t>В ситуации наличия множества путей решения задачи будет выбран самый быстрый, с наименьшими затратами приводящий к подкреплению</a:t>
            </a:r>
            <a:endParaRPr lang="ru-RU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970" y="4904508"/>
            <a:ext cx="3985575" cy="1739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206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Резюме теории </a:t>
            </a:r>
            <a:r>
              <a:rPr lang="ru-RU" dirty="0" err="1" smtClean="0"/>
              <a:t>Халла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Три типа переменных: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Независимые (стимульные события)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Промежуточные (внутри организма, недоступны наблюдению)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smtClean="0"/>
              <a:t>Зависимые (аспекты поведения)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76276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300" y="0"/>
            <a:ext cx="68700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653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Критика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 smtClean="0"/>
              <a:t>Неэкологичность</a:t>
            </a:r>
            <a:r>
              <a:rPr lang="ru-RU" dirty="0" smtClean="0"/>
              <a:t>, противоречивость прогнозов (</a:t>
            </a:r>
            <a:r>
              <a:rPr lang="en-US" dirty="0" smtClean="0"/>
              <a:t>Hill, 1990</a:t>
            </a:r>
            <a:r>
              <a:rPr lang="ru-RU" dirty="0" smtClean="0"/>
              <a:t>)</a:t>
            </a:r>
            <a:endParaRPr lang="en-US" dirty="0" smtClean="0"/>
          </a:p>
          <a:p>
            <a:r>
              <a:rPr lang="ru-RU" dirty="0" smtClean="0"/>
              <a:t>Вероятно, </a:t>
            </a:r>
            <a:r>
              <a:rPr lang="ru-RU" dirty="0" err="1" smtClean="0"/>
              <a:t>Халл</a:t>
            </a:r>
            <a:r>
              <a:rPr lang="ru-RU" dirty="0" smtClean="0"/>
              <a:t> игнорировал некоторые противоречивые данные </a:t>
            </a:r>
            <a:r>
              <a:rPr lang="en-US" dirty="0" smtClean="0"/>
              <a:t>(Koch, 1954)</a:t>
            </a:r>
          </a:p>
          <a:p>
            <a:r>
              <a:rPr lang="ru-RU" dirty="0" smtClean="0"/>
              <a:t>Теория начиналась не с эмпирических фактов (</a:t>
            </a:r>
            <a:r>
              <a:rPr lang="en-US" dirty="0" smtClean="0"/>
              <a:t>Shepard, 1992</a:t>
            </a:r>
            <a:r>
              <a:rPr lang="ru-RU" dirty="0" smtClean="0"/>
              <a:t>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3338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Последователи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b="1" dirty="0" err="1" smtClean="0"/>
              <a:t>Маурер</a:t>
            </a:r>
            <a:r>
              <a:rPr lang="ru-RU" b="1" dirty="0" smtClean="0"/>
              <a:t>. </a:t>
            </a:r>
            <a:r>
              <a:rPr lang="ru-RU" dirty="0" smtClean="0"/>
              <a:t>Двухфакторная теория научения (изучал научение избегания) как синтез классического и </a:t>
            </a:r>
            <a:r>
              <a:rPr lang="ru-RU" dirty="0" err="1" smtClean="0"/>
              <a:t>оперантого</a:t>
            </a:r>
            <a:r>
              <a:rPr lang="ru-RU" dirty="0" smtClean="0"/>
              <a:t> </a:t>
            </a:r>
            <a:r>
              <a:rPr lang="ru-RU" dirty="0" err="1" smtClean="0"/>
              <a:t>обуславливания</a:t>
            </a:r>
            <a:endParaRPr lang="ru-RU" dirty="0" smtClean="0"/>
          </a:p>
          <a:p>
            <a:r>
              <a:rPr lang="ru-RU" b="1" dirty="0" err="1" smtClean="0"/>
              <a:t>Спенс</a:t>
            </a:r>
            <a:r>
              <a:rPr lang="ru-RU" b="1" dirty="0" smtClean="0"/>
              <a:t>. </a:t>
            </a:r>
            <a:r>
              <a:rPr lang="ru-RU" dirty="0" smtClean="0"/>
              <a:t>Не был согласен с объяснением феномена </a:t>
            </a:r>
            <a:r>
              <a:rPr lang="ru-RU" dirty="0" err="1" smtClean="0"/>
              <a:t>Креспи</a:t>
            </a:r>
            <a:r>
              <a:rPr lang="ru-RU" dirty="0" smtClean="0"/>
              <a:t>, считал, что инструментальное </a:t>
            </a:r>
            <a:r>
              <a:rPr lang="ru-RU" dirty="0" err="1" smtClean="0"/>
              <a:t>обсулавливание</a:t>
            </a:r>
            <a:r>
              <a:rPr lang="ru-RU" dirty="0" smtClean="0"/>
              <a:t> не зависит от подкрепления (учится в процессе </a:t>
            </a:r>
            <a:r>
              <a:rPr lang="en-US" dirty="0" smtClean="0"/>
              <a:t>R)</a:t>
            </a:r>
            <a:r>
              <a:rPr lang="ru-RU" dirty="0" smtClean="0"/>
              <a:t>. Переписал формулу, сложив </a:t>
            </a:r>
            <a:r>
              <a:rPr lang="en-US" dirty="0" smtClean="0"/>
              <a:t>D </a:t>
            </a:r>
            <a:r>
              <a:rPr lang="ru-RU" dirty="0" smtClean="0"/>
              <a:t>и </a:t>
            </a:r>
            <a:r>
              <a:rPr lang="en-US" dirty="0" smtClean="0"/>
              <a:t>K</a:t>
            </a:r>
            <a:r>
              <a:rPr lang="ru-RU" dirty="0" smtClean="0"/>
              <a:t>, вместо перемножения (</a:t>
            </a:r>
            <a:r>
              <a:rPr lang="en-US" dirty="0" smtClean="0"/>
              <a:t>R </a:t>
            </a:r>
            <a:r>
              <a:rPr lang="ru-RU" dirty="0" smtClean="0"/>
              <a:t>без потребности).</a:t>
            </a:r>
          </a:p>
          <a:p>
            <a:r>
              <a:rPr lang="ru-RU" b="1" dirty="0" err="1" smtClean="0"/>
              <a:t>Амсель</a:t>
            </a:r>
            <a:r>
              <a:rPr lang="ru-RU" b="1" dirty="0" smtClean="0"/>
              <a:t>. </a:t>
            </a:r>
            <a:r>
              <a:rPr lang="ru-RU" dirty="0" smtClean="0"/>
              <a:t>Приложение схемы </a:t>
            </a:r>
            <a:r>
              <a:rPr lang="en-US" dirty="0" err="1" smtClean="0"/>
              <a:t>rG</a:t>
            </a:r>
            <a:r>
              <a:rPr lang="en-US" dirty="0" smtClean="0"/>
              <a:t>-SG </a:t>
            </a:r>
            <a:r>
              <a:rPr lang="ru-RU" dirty="0" smtClean="0"/>
              <a:t>для объяснения различных феноменов поведения</a:t>
            </a:r>
          </a:p>
          <a:p>
            <a:r>
              <a:rPr lang="ru-RU" b="1" dirty="0" smtClean="0"/>
              <a:t>Миллер. </a:t>
            </a:r>
            <a:r>
              <a:rPr lang="ru-RU" dirty="0" err="1" smtClean="0"/>
              <a:t>Оператное</a:t>
            </a:r>
            <a:r>
              <a:rPr lang="ru-RU" dirty="0" smtClean="0"/>
              <a:t> </a:t>
            </a:r>
            <a:r>
              <a:rPr lang="ru-RU" dirty="0" err="1" smtClean="0"/>
              <a:t>обуславливание</a:t>
            </a:r>
            <a:r>
              <a:rPr lang="ru-RU" dirty="0" smtClean="0"/>
              <a:t> вегетативных реакций и БОС.</a:t>
            </a:r>
            <a:endParaRPr lang="en-US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2911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 rotWithShape="1">
          <a:blip r:embed="rId2"/>
          <a:srcRect l="21140" r="-102"/>
          <a:stretch/>
        </p:blipFill>
        <p:spPr>
          <a:xfrm>
            <a:off x="0" y="0"/>
            <a:ext cx="9144000" cy="6870651"/>
          </a:xfrm>
          <a:prstGeom prst="rect">
            <a:avLst/>
          </a:prstGeom>
        </p:spPr>
      </p:pic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ru-RU" dirty="0" smtClean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/>
                  </a:outerShdw>
                </a:effectLst>
              </a:rPr>
              <a:t>Спасибо за внимание!</a:t>
            </a:r>
            <a:endParaRPr lang="ru-RU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50800" dist="38100" dir="5400000" algn="t" rotWithShape="0">
                  <a:prstClr val="black"/>
                </a:outerShdw>
              </a:effectLst>
            </a:endParaRPr>
          </a:p>
        </p:txBody>
      </p:sp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5334000" y="1574800"/>
            <a:ext cx="3810000" cy="52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585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8844206"/>
              </p:ext>
            </p:extLst>
          </p:nvPr>
        </p:nvGraphicFramePr>
        <p:xfrm>
          <a:off x="1386814" y="-181139"/>
          <a:ext cx="6674675" cy="32807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591555" y="2730294"/>
            <a:ext cx="3089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”</a:t>
            </a:r>
            <a:r>
              <a:rPr lang="ru-RU" dirty="0" smtClean="0"/>
              <a:t>Принципы поведения</a:t>
            </a:r>
            <a:r>
              <a:rPr lang="en-US" dirty="0" smtClean="0"/>
              <a:t>”</a:t>
            </a:r>
            <a:r>
              <a:rPr lang="ru-RU" dirty="0" smtClean="0"/>
              <a:t>, 1943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4581647" y="4153721"/>
            <a:ext cx="418531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effectLst/>
                <a:latin typeface="gotham" charset="0"/>
              </a:rPr>
              <a:t>40% </a:t>
            </a:r>
            <a:r>
              <a:rPr lang="en-US" dirty="0" err="1" smtClean="0">
                <a:effectLst/>
                <a:latin typeface="gotham" charset="0"/>
              </a:rPr>
              <a:t>всех</a:t>
            </a:r>
            <a:r>
              <a:rPr lang="en-US" dirty="0" smtClean="0">
                <a:effectLst/>
                <a:latin typeface="gotham" charset="0"/>
              </a:rPr>
              <a:t> </a:t>
            </a:r>
            <a:r>
              <a:rPr lang="en-US" dirty="0" err="1" smtClean="0">
                <a:effectLst/>
                <a:latin typeface="gotham" charset="0"/>
              </a:rPr>
              <a:t>публикаций</a:t>
            </a:r>
            <a:r>
              <a:rPr lang="en-US" dirty="0" smtClean="0">
                <a:effectLst/>
                <a:latin typeface="gotham" charset="0"/>
              </a:rPr>
              <a:t> </a:t>
            </a:r>
            <a:endParaRPr lang="ru-RU" dirty="0" smtClean="0">
              <a:effectLst/>
              <a:latin typeface="gotham" charset="0"/>
            </a:endParaRPr>
          </a:p>
          <a:p>
            <a:r>
              <a:rPr lang="en-US" dirty="0" smtClean="0">
                <a:effectLst/>
                <a:latin typeface="gotham" charset="0"/>
              </a:rPr>
              <a:t>Journal of Experimental Psychology </a:t>
            </a:r>
            <a:r>
              <a:rPr lang="en-US" dirty="0" err="1" smtClean="0">
                <a:effectLst/>
                <a:latin typeface="gotham" charset="0"/>
              </a:rPr>
              <a:t>и</a:t>
            </a:r>
            <a:r>
              <a:rPr lang="en-US" dirty="0" smtClean="0">
                <a:effectLst/>
                <a:latin typeface="gotham" charset="0"/>
              </a:rPr>
              <a:t> </a:t>
            </a:r>
            <a:endParaRPr lang="ru-RU" dirty="0" smtClean="0">
              <a:effectLst/>
              <a:latin typeface="gotham" charset="0"/>
            </a:endParaRPr>
          </a:p>
          <a:p>
            <a:r>
              <a:rPr lang="en-US" dirty="0" smtClean="0">
                <a:effectLst/>
                <a:latin typeface="gotham" charset="0"/>
              </a:rPr>
              <a:t>Journal of Comparative and Physiological Psychology </a:t>
            </a:r>
            <a:endParaRPr lang="ru-RU" dirty="0" smtClean="0">
              <a:effectLst/>
              <a:latin typeface="gotham" charset="0"/>
            </a:endParaRPr>
          </a:p>
          <a:p>
            <a:r>
              <a:rPr lang="en-US" dirty="0" err="1" smtClean="0">
                <a:effectLst/>
                <a:latin typeface="gotham" charset="0"/>
              </a:rPr>
              <a:t>ссылаются</a:t>
            </a:r>
            <a:r>
              <a:rPr lang="en-US" dirty="0" smtClean="0">
                <a:effectLst/>
                <a:latin typeface="gotham" charset="0"/>
              </a:rPr>
              <a:t> </a:t>
            </a:r>
            <a:r>
              <a:rPr lang="en-US" dirty="0" err="1" smtClean="0">
                <a:effectLst/>
                <a:latin typeface="gotham" charset="0"/>
              </a:rPr>
              <a:t>на</a:t>
            </a:r>
            <a:r>
              <a:rPr lang="en-US" dirty="0" smtClean="0">
                <a:effectLst/>
                <a:latin typeface="gotham" charset="0"/>
              </a:rPr>
              <a:t> </a:t>
            </a:r>
            <a:r>
              <a:rPr lang="en-US" dirty="0" err="1" smtClean="0">
                <a:effectLst/>
                <a:latin typeface="gotham" charset="0"/>
              </a:rPr>
              <a:t>Халла</a:t>
            </a:r>
            <a:r>
              <a:rPr lang="en-US" dirty="0" smtClean="0">
                <a:effectLst/>
                <a:latin typeface="gotham" charset="0"/>
              </a:rPr>
              <a:t> </a:t>
            </a:r>
            <a:r>
              <a:rPr lang="en-US" dirty="0" err="1" smtClean="0">
                <a:effectLst/>
                <a:latin typeface="gotham" charset="0"/>
              </a:rPr>
              <a:t>между</a:t>
            </a:r>
            <a:r>
              <a:rPr lang="en-US" dirty="0" smtClean="0">
                <a:effectLst/>
                <a:latin typeface="gotham" charset="0"/>
              </a:rPr>
              <a:t> 1941 </a:t>
            </a:r>
            <a:r>
              <a:rPr lang="en-US" dirty="0" err="1" smtClean="0">
                <a:effectLst/>
                <a:latin typeface="gotham" charset="0"/>
              </a:rPr>
              <a:t>и</a:t>
            </a:r>
            <a:r>
              <a:rPr lang="en-US" dirty="0" smtClean="0">
                <a:effectLst/>
                <a:latin typeface="gotham" charset="0"/>
              </a:rPr>
              <a:t> 1950 (Spence, 1952)</a:t>
            </a:r>
            <a:endParaRPr lang="ru-RU" dirty="0"/>
          </a:p>
        </p:txBody>
      </p:sp>
      <p:pic>
        <p:nvPicPr>
          <p:cNvPr id="9" name="Изображение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67601"/>
            <a:ext cx="3966358" cy="3590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558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Особенности теории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014053" y="1599994"/>
            <a:ext cx="6033407" cy="4351338"/>
          </a:xfrm>
        </p:spPr>
        <p:txBody>
          <a:bodyPr/>
          <a:lstStyle/>
          <a:p>
            <a:r>
              <a:rPr lang="ru-RU" dirty="0" smtClean="0"/>
              <a:t>состоит из постулатов и теорем</a:t>
            </a:r>
          </a:p>
          <a:p>
            <a:r>
              <a:rPr lang="ru-RU" b="1" dirty="0"/>
              <a:t>П</a:t>
            </a:r>
            <a:r>
              <a:rPr lang="ru-RU" b="1" dirty="0" smtClean="0"/>
              <a:t>остулаты </a:t>
            </a:r>
            <a:r>
              <a:rPr lang="ru-RU" dirty="0" smtClean="0"/>
              <a:t>(16 </a:t>
            </a:r>
            <a:r>
              <a:rPr lang="ru-RU" dirty="0" err="1" smtClean="0"/>
              <a:t>шт</a:t>
            </a:r>
            <a:r>
              <a:rPr lang="ru-RU" dirty="0" smtClean="0"/>
              <a:t>) </a:t>
            </a:r>
            <a:r>
              <a:rPr lang="mr-IN" dirty="0" smtClean="0"/>
              <a:t>–</a:t>
            </a:r>
            <a:r>
              <a:rPr lang="ru-RU" dirty="0" smtClean="0"/>
              <a:t> общие утверждения о поведении, которые нельзя эмпирически проверить</a:t>
            </a:r>
          </a:p>
          <a:p>
            <a:r>
              <a:rPr lang="ru-RU" b="1" dirty="0" smtClean="0"/>
              <a:t>Теоремы</a:t>
            </a:r>
            <a:r>
              <a:rPr lang="ru-RU" dirty="0" smtClean="0"/>
              <a:t> </a:t>
            </a:r>
            <a:r>
              <a:rPr lang="mr-IN" dirty="0" smtClean="0"/>
              <a:t>–</a:t>
            </a:r>
            <a:r>
              <a:rPr lang="ru-RU" dirty="0" smtClean="0"/>
              <a:t> логические следствия, требующие экспериментальной проверки</a:t>
            </a:r>
            <a:endParaRPr lang="ru-RU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99994"/>
            <a:ext cx="2861953" cy="329380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6454" y="5441873"/>
            <a:ext cx="88910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 smtClean="0">
                <a:solidFill>
                  <a:schemeClr val="accent2"/>
                </a:solidFill>
              </a:rPr>
              <a:t>Рассмотрим кратко постулаты теории </a:t>
            </a:r>
            <a:r>
              <a:rPr lang="ru-RU" sz="3600" dirty="0" err="1" smtClean="0">
                <a:solidFill>
                  <a:schemeClr val="accent2"/>
                </a:solidFill>
              </a:rPr>
              <a:t>Халла</a:t>
            </a:r>
            <a:r>
              <a:rPr lang="ru-RU" sz="3600" dirty="0" smtClean="0">
                <a:solidFill>
                  <a:schemeClr val="accent2"/>
                </a:solidFill>
              </a:rPr>
              <a:t> (1943)</a:t>
            </a:r>
            <a:endParaRPr lang="ru-RU" sz="36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77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1. Стимульный след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3851993" y="1885997"/>
            <a:ext cx="8542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S-R</a:t>
            </a:r>
            <a:endParaRPr lang="ru-RU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3532118" y="2955447"/>
            <a:ext cx="15334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smtClean="0"/>
              <a:t>S-s-r-R</a:t>
            </a:r>
            <a:endParaRPr lang="ru-RU" sz="4000" dirty="0"/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 flipV="1">
            <a:off x="3716977" y="1930092"/>
            <a:ext cx="1163781" cy="575603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318162" y="4203865"/>
            <a:ext cx="23988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Стимул запускает сенсорный импульс, который сохраняется дольше самого стимула </a:t>
            </a:r>
            <a:r>
              <a:rPr lang="mr-IN" dirty="0" smtClean="0"/>
              <a:t>–</a:t>
            </a:r>
            <a:r>
              <a:rPr lang="ru-RU" dirty="0" smtClean="0"/>
              <a:t> стимульный след</a:t>
            </a:r>
            <a:endParaRPr lang="ru-RU" dirty="0"/>
          </a:p>
        </p:txBody>
      </p:sp>
      <p:cxnSp>
        <p:nvCxnSpPr>
          <p:cNvPr id="13" name="Прямая со стрелкой 12"/>
          <p:cNvCxnSpPr>
            <a:stCxn id="11" idx="0"/>
          </p:cNvCxnSpPr>
          <p:nvPr/>
        </p:nvCxnSpPr>
        <p:spPr>
          <a:xfrm flipV="1">
            <a:off x="2517570" y="3538847"/>
            <a:ext cx="1484414" cy="66501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486895" y="4203865"/>
            <a:ext cx="2398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Запуск моторных нейронов</a:t>
            </a:r>
            <a:endParaRPr lang="ru-RU" dirty="0"/>
          </a:p>
        </p:txBody>
      </p:sp>
      <p:cxnSp>
        <p:nvCxnSpPr>
          <p:cNvPr id="15" name="Прямая со стрелкой 14"/>
          <p:cNvCxnSpPr>
            <a:stCxn id="14" idx="0"/>
          </p:cNvCxnSpPr>
          <p:nvPr/>
        </p:nvCxnSpPr>
        <p:spPr>
          <a:xfrm flipH="1" flipV="1">
            <a:off x="4486895" y="3538847"/>
            <a:ext cx="1199408" cy="66501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0879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2. Взаимодействие сенсорных импульсов</a:t>
            </a:r>
            <a:endParaRPr lang="ru-RU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300" y="4149272"/>
            <a:ext cx="4089400" cy="1943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32118" y="2566037"/>
            <a:ext cx="15334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smtClean="0"/>
              <a:t>S-s-r-R</a:t>
            </a:r>
            <a:endParaRPr lang="ru-RU" sz="4000" dirty="0"/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 flipV="1">
            <a:off x="3408219" y="2632179"/>
            <a:ext cx="1769423" cy="575603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7891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3. Невыученное поведение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99407" y="1279403"/>
            <a:ext cx="7684077" cy="82257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mtClean="0"/>
              <a:t>Научение необходимо только тогда, когда врожденные реакции не помогают</a:t>
            </a:r>
            <a:endParaRPr lang="ru-RU"/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628650" y="2055102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4</a:t>
            </a:r>
            <a:r>
              <a:rPr lang="ru-RU" dirty="0" smtClean="0"/>
              <a:t>. Условия научения</a:t>
            </a:r>
            <a:endParaRPr lang="ru-RU" dirty="0"/>
          </a:p>
        </p:txBody>
      </p:sp>
      <p:sp>
        <p:nvSpPr>
          <p:cNvPr id="7" name="Объект 2"/>
          <p:cNvSpPr txBox="1">
            <a:spLocks/>
          </p:cNvSpPr>
          <p:nvPr/>
        </p:nvSpPr>
        <p:spPr>
          <a:xfrm>
            <a:off x="1199407" y="2969378"/>
            <a:ext cx="7684077" cy="13470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 smtClean="0"/>
              <a:t>Связь </a:t>
            </a:r>
            <a:r>
              <a:rPr lang="en-US" dirty="0" smtClean="0"/>
              <a:t>S-R</a:t>
            </a:r>
            <a:r>
              <a:rPr lang="ru-RU" dirty="0" smtClean="0"/>
              <a:t> усиливается, если </a:t>
            </a:r>
            <a:r>
              <a:rPr lang="en-US" dirty="0" smtClean="0"/>
              <a:t>R </a:t>
            </a:r>
            <a:r>
              <a:rPr lang="ru-RU" dirty="0" smtClean="0"/>
              <a:t>приводит к ослаблению потребности, усиливается </a:t>
            </a:r>
            <a:r>
              <a:rPr lang="ru-RU" b="1" dirty="0" smtClean="0"/>
              <a:t>сила привычки </a:t>
            </a:r>
            <a:r>
              <a:rPr lang="ru-RU" dirty="0" smtClean="0"/>
              <a:t>(</a:t>
            </a:r>
            <a:r>
              <a:rPr lang="en-US" baseline="-25000" dirty="0" smtClean="0"/>
              <a:t>S</a:t>
            </a:r>
            <a:r>
              <a:rPr lang="en-US" dirty="0" smtClean="0"/>
              <a:t>H</a:t>
            </a:r>
            <a:r>
              <a:rPr lang="en-US" baseline="-25000" dirty="0" smtClean="0"/>
              <a:t>R</a:t>
            </a:r>
            <a:r>
              <a:rPr lang="en-US" dirty="0" smtClean="0"/>
              <a:t>=1-10</a:t>
            </a:r>
            <a:r>
              <a:rPr lang="en-US" baseline="30000" dirty="0" smtClean="0"/>
              <a:t>-0.0305N</a:t>
            </a:r>
            <a:r>
              <a:rPr lang="en-US" dirty="0" smtClean="0"/>
              <a:t>), </a:t>
            </a:r>
            <a:r>
              <a:rPr lang="ru-RU" dirty="0" smtClean="0"/>
              <a:t>где </a:t>
            </a:r>
            <a:r>
              <a:rPr lang="en-US" dirty="0" smtClean="0"/>
              <a:t>N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ru-RU" dirty="0" smtClean="0"/>
              <a:t>число подкрепленных парных соединений </a:t>
            </a:r>
            <a:r>
              <a:rPr lang="en-US" dirty="0" smtClean="0"/>
              <a:t>S-R</a:t>
            </a:r>
            <a:endParaRPr lang="ru-RU" dirty="0"/>
          </a:p>
        </p:txBody>
      </p:sp>
      <p:sp>
        <p:nvSpPr>
          <p:cNvPr id="9" name="Заголовок 1"/>
          <p:cNvSpPr txBox="1">
            <a:spLocks/>
          </p:cNvSpPr>
          <p:nvPr/>
        </p:nvSpPr>
        <p:spPr>
          <a:xfrm>
            <a:off x="628650" y="4085112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5</a:t>
            </a:r>
            <a:r>
              <a:rPr lang="ru-RU" dirty="0" smtClean="0"/>
              <a:t>. Генерализация стимула</a:t>
            </a:r>
            <a:endParaRPr lang="ru-RU" dirty="0"/>
          </a:p>
        </p:txBody>
      </p:sp>
      <p:sp>
        <p:nvSpPr>
          <p:cNvPr id="10" name="Объект 2"/>
          <p:cNvSpPr txBox="1">
            <a:spLocks/>
          </p:cNvSpPr>
          <p:nvPr/>
        </p:nvSpPr>
        <p:spPr>
          <a:xfrm>
            <a:off x="1199407" y="5020850"/>
            <a:ext cx="7684077" cy="1347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 smtClean="0"/>
              <a:t>обобщенная </a:t>
            </a:r>
            <a:r>
              <a:rPr lang="en-US" baseline="-25000" dirty="0" smtClean="0"/>
              <a:t>S</a:t>
            </a:r>
            <a:r>
              <a:rPr lang="en-US" dirty="0" smtClean="0"/>
              <a:t>H</a:t>
            </a:r>
            <a:r>
              <a:rPr lang="en-US" baseline="-25000" dirty="0" smtClean="0"/>
              <a:t>R</a:t>
            </a:r>
            <a:r>
              <a:rPr lang="ru-RU" dirty="0" smtClean="0"/>
              <a:t> распространяется в той степени, в которой </a:t>
            </a:r>
            <a:r>
              <a:rPr lang="en-US" dirty="0" smtClean="0"/>
              <a:t>S</a:t>
            </a:r>
            <a:r>
              <a:rPr lang="ru-RU" baseline="-25000" dirty="0" smtClean="0"/>
              <a:t>текущий</a:t>
            </a:r>
            <a:r>
              <a:rPr lang="en-US" dirty="0" smtClean="0"/>
              <a:t> </a:t>
            </a:r>
            <a:r>
              <a:rPr lang="ru-RU" dirty="0" smtClean="0"/>
              <a:t>схож с </a:t>
            </a:r>
            <a:r>
              <a:rPr lang="en-US" dirty="0" smtClean="0"/>
              <a:t>S</a:t>
            </a:r>
            <a:r>
              <a:rPr lang="ru-RU" baseline="-25000" dirty="0" smtClean="0"/>
              <a:t>изначальным</a:t>
            </a:r>
            <a:endParaRPr lang="ru-RU" baseline="-25000" dirty="0"/>
          </a:p>
        </p:txBody>
      </p:sp>
    </p:spTree>
    <p:extLst>
      <p:ext uri="{BB962C8B-B14F-4D97-AF65-F5344CB8AC3E}">
        <p14:creationId xmlns:p14="http://schemas.microsoft.com/office/powerpoint/2010/main" val="2116959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aseline="-25000" dirty="0"/>
              <a:t>S</a:t>
            </a:r>
            <a:r>
              <a:rPr lang="en-US" dirty="0"/>
              <a:t>H</a:t>
            </a:r>
            <a:r>
              <a:rPr lang="en-US" baseline="-25000" dirty="0"/>
              <a:t>R</a:t>
            </a:r>
            <a:r>
              <a:rPr lang="en-US" dirty="0"/>
              <a:t>=1-10</a:t>
            </a:r>
            <a:r>
              <a:rPr lang="en-US" baseline="30000" dirty="0"/>
              <a:t>-0.0305N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042" y="1825625"/>
            <a:ext cx="6039916" cy="4351338"/>
          </a:xfrm>
        </p:spPr>
      </p:pic>
    </p:spTree>
    <p:extLst>
      <p:ext uri="{BB962C8B-B14F-4D97-AF65-F5344CB8AC3E}">
        <p14:creationId xmlns:p14="http://schemas.microsoft.com/office/powerpoint/2010/main" val="485382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6</a:t>
            </a:r>
            <a:r>
              <a:rPr lang="ru-RU" dirty="0" smtClean="0"/>
              <a:t>. Связанные с потребностями </a:t>
            </a:r>
            <a:r>
              <a:rPr lang="en-US" dirty="0" smtClean="0"/>
              <a:t>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99407" y="1279403"/>
            <a:ext cx="7684077" cy="123816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 smtClean="0"/>
              <a:t>Дефицит </a:t>
            </a:r>
            <a:r>
              <a:rPr lang="en-US" dirty="0" smtClean="0"/>
              <a:t>(</a:t>
            </a:r>
            <a:r>
              <a:rPr lang="en-US" b="1" dirty="0"/>
              <a:t>D</a:t>
            </a:r>
            <a:r>
              <a:rPr lang="en-US" dirty="0" smtClean="0"/>
              <a:t>)</a:t>
            </a:r>
            <a:r>
              <a:rPr lang="ru-RU" dirty="0" smtClean="0"/>
              <a:t>-потребность-</a:t>
            </a:r>
            <a:r>
              <a:rPr lang="en-US" dirty="0" smtClean="0"/>
              <a:t>S</a:t>
            </a:r>
            <a:r>
              <a:rPr lang="ru-RU" baseline="-25000" dirty="0" smtClean="0"/>
              <a:t>специфический</a:t>
            </a:r>
            <a:r>
              <a:rPr lang="ru-RU" dirty="0" smtClean="0"/>
              <a:t> </a:t>
            </a:r>
            <a:r>
              <a:rPr lang="mr-IN" dirty="0" smtClean="0"/>
              <a:t>–</a:t>
            </a:r>
            <a:r>
              <a:rPr lang="ru-RU" dirty="0" smtClean="0"/>
              <a:t> можно использовать для научения (напр. поворот в лабиринте)</a:t>
            </a:r>
            <a:endParaRPr lang="ru-RU" dirty="0"/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628650" y="234395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/>
              <a:t>7. Потенциал реакции</a:t>
            </a:r>
            <a:r>
              <a:rPr lang="en-US" dirty="0" smtClean="0"/>
              <a:t> </a:t>
            </a:r>
            <a:r>
              <a:rPr lang="en-US" baseline="-25000" dirty="0" smtClean="0"/>
              <a:t>S</a:t>
            </a:r>
            <a:r>
              <a:rPr lang="en-US" dirty="0" smtClean="0"/>
              <a:t>E</a:t>
            </a:r>
            <a:r>
              <a:rPr lang="en-US" baseline="-25000" dirty="0" smtClean="0"/>
              <a:t>R</a:t>
            </a:r>
            <a:endParaRPr lang="ru-RU" baseline="-25000" dirty="0"/>
          </a:p>
        </p:txBody>
      </p:sp>
      <p:sp>
        <p:nvSpPr>
          <p:cNvPr id="7" name="Объект 2"/>
          <p:cNvSpPr txBox="1">
            <a:spLocks/>
          </p:cNvSpPr>
          <p:nvPr/>
        </p:nvSpPr>
        <p:spPr>
          <a:xfrm>
            <a:off x="1199407" y="3258232"/>
            <a:ext cx="7684077" cy="1347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aseline="-25000" dirty="0" smtClean="0"/>
              <a:t>S</a:t>
            </a:r>
            <a:r>
              <a:rPr lang="en-US" dirty="0" smtClean="0"/>
              <a:t>E</a:t>
            </a:r>
            <a:r>
              <a:rPr lang="en-US" baseline="-25000" dirty="0" smtClean="0"/>
              <a:t>R</a:t>
            </a:r>
            <a:r>
              <a:rPr lang="en-US" dirty="0" smtClean="0"/>
              <a:t> = </a:t>
            </a:r>
            <a:r>
              <a:rPr lang="en-US" baseline="-25000" dirty="0" smtClean="0"/>
              <a:t>S</a:t>
            </a:r>
            <a:r>
              <a:rPr lang="en-US" dirty="0" smtClean="0"/>
              <a:t>H</a:t>
            </a:r>
            <a:r>
              <a:rPr lang="en-US" baseline="-25000" dirty="0" smtClean="0"/>
              <a:t>R</a:t>
            </a:r>
            <a:r>
              <a:rPr lang="en-US" dirty="0" smtClean="0"/>
              <a:t> * D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ru-RU" dirty="0" smtClean="0"/>
              <a:t>функция силы привычки и дефицита</a:t>
            </a:r>
            <a:endParaRPr lang="ru-RU" baseline="-25000" dirty="0"/>
          </a:p>
        </p:txBody>
      </p:sp>
      <p:sp>
        <p:nvSpPr>
          <p:cNvPr id="9" name="Заголовок 1"/>
          <p:cNvSpPr txBox="1">
            <a:spLocks/>
          </p:cNvSpPr>
          <p:nvPr/>
        </p:nvSpPr>
        <p:spPr>
          <a:xfrm>
            <a:off x="628650" y="4085112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/>
              <a:t>8. Реактивное торможение </a:t>
            </a:r>
            <a:r>
              <a:rPr lang="en-US" dirty="0" smtClean="0"/>
              <a:t>I</a:t>
            </a:r>
            <a:r>
              <a:rPr lang="en-US" baseline="-25000" dirty="0" smtClean="0"/>
              <a:t>R</a:t>
            </a:r>
            <a:endParaRPr lang="ru-RU" baseline="-25000" dirty="0"/>
          </a:p>
        </p:txBody>
      </p:sp>
      <p:sp>
        <p:nvSpPr>
          <p:cNvPr id="11" name="Объект 2"/>
          <p:cNvSpPr txBox="1">
            <a:spLocks/>
          </p:cNvSpPr>
          <p:nvPr/>
        </p:nvSpPr>
        <p:spPr>
          <a:xfrm>
            <a:off x="1199406" y="5020850"/>
            <a:ext cx="7684077" cy="1347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dirty="0" smtClean="0"/>
              <a:t>Реагирование вызывает усталость, тормозящую реакцию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1564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523</TotalTime>
  <Words>844</Words>
  <Application>Microsoft Macintosh PowerPoint</Application>
  <PresentationFormat>Экран (4:3)</PresentationFormat>
  <Paragraphs>99</Paragraphs>
  <Slides>26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32" baseType="lpstr">
      <vt:lpstr>Calibri</vt:lpstr>
      <vt:lpstr>Calibri Light</vt:lpstr>
      <vt:lpstr>gotham</vt:lpstr>
      <vt:lpstr>Mangal</vt:lpstr>
      <vt:lpstr>Arial</vt:lpstr>
      <vt:lpstr>Тема Office</vt:lpstr>
      <vt:lpstr>Теория научения Халла</vt:lpstr>
      <vt:lpstr>Кларк Л. Халл (1884-1952)</vt:lpstr>
      <vt:lpstr>Презентация PowerPoint</vt:lpstr>
      <vt:lpstr>Особенности теории</vt:lpstr>
      <vt:lpstr>1. Стимульный след</vt:lpstr>
      <vt:lpstr>2. Взаимодействие сенсорных импульсов</vt:lpstr>
      <vt:lpstr>3. Невыученное поведение</vt:lpstr>
      <vt:lpstr>SHR=1-10-0.0305N</vt:lpstr>
      <vt:lpstr>6. Связанные с потребностями S</vt:lpstr>
      <vt:lpstr>Презентация PowerPoint</vt:lpstr>
      <vt:lpstr>Презентация PowerPoint</vt:lpstr>
      <vt:lpstr>Презентация PowerPoint</vt:lpstr>
      <vt:lpstr>Презентация PowerPoint</vt:lpstr>
      <vt:lpstr>НО в 1952 Халл пересматривает свою теорию, по-своему раскрывая понятие промежуточной переменной</vt:lpstr>
      <vt:lpstr>Побудительная мотивация (К)</vt:lpstr>
      <vt:lpstr>Динамизм интенсивности стимула (V)</vt:lpstr>
      <vt:lpstr>Не ослабление потребности, а ослабление стимулов потребности (SD)</vt:lpstr>
      <vt:lpstr>Реакция частично предвиденной цели (rG)</vt:lpstr>
      <vt:lpstr>Мышление по схеме rG-SG</vt:lpstr>
      <vt:lpstr>Презентация PowerPoint</vt:lpstr>
      <vt:lpstr>Иерархия системы привычек</vt:lpstr>
      <vt:lpstr>Резюме теории Халла</vt:lpstr>
      <vt:lpstr>Презентация PowerPoint</vt:lpstr>
      <vt:lpstr>Критика</vt:lpstr>
      <vt:lpstr>Последователи</vt:lpstr>
      <vt:lpstr>Спасибо за внимание!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Теория научения Халла</dc:title>
  <dc:creator>гЛЕБ Ласьков</dc:creator>
  <cp:lastModifiedBy>гЛЕБ Ласьков</cp:lastModifiedBy>
  <cp:revision>32</cp:revision>
  <dcterms:created xsi:type="dcterms:W3CDTF">2017-09-30T10:08:20Z</dcterms:created>
  <dcterms:modified xsi:type="dcterms:W3CDTF">2017-09-30T18:51:51Z</dcterms:modified>
</cp:coreProperties>
</file>

<file path=docProps/thumbnail.jpeg>
</file>